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0375900" cy="5854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18794" y="78604"/>
            <a:ext cx="9338311" cy="128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18794" y="1366096"/>
            <a:ext cx="9338311" cy="4488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5.jpeg"/><Relationship Id="rId6" Type="http://schemas.openxmlformats.org/officeDocument/2006/relationships/image" Target="../media/image4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AutoShape 6"/>
          <p:cNvSpPr/>
          <p:nvPr/>
        </p:nvSpPr>
        <p:spPr>
          <a:xfrm>
            <a:off x="3619500" y="742950"/>
            <a:ext cx="3111500" cy="12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1" name="TextBox 7"/>
          <p:cNvGrpSpPr/>
          <p:nvPr/>
        </p:nvGrpSpPr>
        <p:grpSpPr>
          <a:xfrm>
            <a:off x="927100" y="1054099"/>
            <a:ext cx="6832600" cy="482601"/>
            <a:chOff x="0" y="0"/>
            <a:chExt cx="6832600" cy="482600"/>
          </a:xfrm>
        </p:grpSpPr>
        <p:sp>
          <p:nvSpPr>
            <p:cNvPr id="99" name="Rectangle"/>
            <p:cNvSpPr/>
            <p:nvPr/>
          </p:nvSpPr>
          <p:spPr>
            <a:xfrm>
              <a:off x="0" y="12700"/>
              <a:ext cx="6832600" cy="4572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100" name="Stock Price Predictor"/>
            <p:cNvSpPr txBox="1"/>
            <p:nvPr/>
          </p:nvSpPr>
          <p:spPr>
            <a:xfrm>
              <a:off x="0" y="-1"/>
              <a:ext cx="6832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Stock Price Predictor</a:t>
              </a:r>
            </a:p>
          </p:txBody>
        </p:sp>
      </p:grpSp>
      <p:grpSp>
        <p:nvGrpSpPr>
          <p:cNvPr id="104" name="TextBox 8"/>
          <p:cNvGrpSpPr/>
          <p:nvPr/>
        </p:nvGrpSpPr>
        <p:grpSpPr>
          <a:xfrm>
            <a:off x="1003300" y="3797300"/>
            <a:ext cx="6832600" cy="330200"/>
            <a:chOff x="0" y="0"/>
            <a:chExt cx="6832600" cy="330200"/>
          </a:xfrm>
        </p:grpSpPr>
        <p:sp>
          <p:nvSpPr>
            <p:cNvPr id="102" name="Rectangle"/>
            <p:cNvSpPr/>
            <p:nvPr/>
          </p:nvSpPr>
          <p:spPr>
            <a:xfrm>
              <a:off x="0" y="0"/>
              <a:ext cx="6832600" cy="330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3636"/>
                </a:lnSpc>
                <a:defRPr sz="1100"/>
              </a:pPr>
            </a:p>
          </p:txBody>
        </p:sp>
        <p:sp>
          <p:nvSpPr>
            <p:cNvPr id="103" name="Presenter: Sanatan khemariya"/>
            <p:cNvSpPr txBox="1"/>
            <p:nvPr/>
          </p:nvSpPr>
          <p:spPr>
            <a:xfrm>
              <a:off x="0" y="0"/>
              <a:ext cx="6832600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3636"/>
                </a:lnSpc>
                <a:defRPr sz="2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Presenter: Sanatan khemariya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TextBox 6"/>
          <p:cNvGrpSpPr/>
          <p:nvPr/>
        </p:nvGrpSpPr>
        <p:grpSpPr>
          <a:xfrm>
            <a:off x="1638300" y="2573337"/>
            <a:ext cx="7086600" cy="1025526"/>
            <a:chOff x="0" y="0"/>
            <a:chExt cx="7086600" cy="1025525"/>
          </a:xfrm>
        </p:grpSpPr>
        <p:sp>
          <p:nvSpPr>
            <p:cNvPr id="312" name="Rectangle"/>
            <p:cNvSpPr/>
            <p:nvPr/>
          </p:nvSpPr>
          <p:spPr>
            <a:xfrm>
              <a:off x="0" y="55562"/>
              <a:ext cx="7086600" cy="914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313" name="Feature Engineering and Model Development"/>
            <p:cNvSpPr txBox="1"/>
            <p:nvPr/>
          </p:nvSpPr>
          <p:spPr>
            <a:xfrm>
              <a:off x="0" y="-1"/>
              <a:ext cx="7086600" cy="1025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Feature Engineering and Model Development</a:t>
              </a:r>
            </a:p>
          </p:txBody>
        </p:sp>
      </p:grpSp>
      <p:grpSp>
        <p:nvGrpSpPr>
          <p:cNvPr id="317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315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316" name="Section 3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0"/>
            <a:ext cx="5842000" cy="5842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TextBox 6"/>
          <p:cNvGrpSpPr/>
          <p:nvPr/>
        </p:nvGrpSpPr>
        <p:grpSpPr>
          <a:xfrm>
            <a:off x="393700" y="2457449"/>
            <a:ext cx="3683000" cy="2413001"/>
            <a:chOff x="0" y="0"/>
            <a:chExt cx="3683000" cy="2413000"/>
          </a:xfrm>
        </p:grpSpPr>
        <p:sp>
          <p:nvSpPr>
            <p:cNvPr id="323" name="Rectangle"/>
            <p:cNvSpPr/>
            <p:nvPr/>
          </p:nvSpPr>
          <p:spPr>
            <a:xfrm>
              <a:off x="0" y="133349"/>
              <a:ext cx="3683000" cy="2146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24" name="Feature engineering is crucial for enhancing predictive accuracy in stock price models by transforming raw data into relevant features, enabling models to capture complex market dynamics and improve decision-making in financial contexts."/>
            <p:cNvSpPr txBox="1"/>
            <p:nvPr/>
          </p:nvSpPr>
          <p:spPr>
            <a:xfrm>
              <a:off x="0" y="-1"/>
              <a:ext cx="3683000" cy="241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Feature engineering is crucial for enhancing predictive accuracy in stock price models by transforming raw data into relevant features, enabling models to capture complex market dynamics and improve decision-making in financial contexts.</a:t>
              </a:r>
            </a:p>
          </p:txBody>
        </p:sp>
      </p:grpSp>
      <p:grpSp>
        <p:nvGrpSpPr>
          <p:cNvPr id="328" name="TextBox 7"/>
          <p:cNvGrpSpPr/>
          <p:nvPr/>
        </p:nvGrpSpPr>
        <p:grpSpPr>
          <a:xfrm>
            <a:off x="393700" y="1841500"/>
            <a:ext cx="3683000" cy="546100"/>
            <a:chOff x="0" y="0"/>
            <a:chExt cx="3683000" cy="54610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3683000" cy="546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327" name="Optimizing Predictive Accuracy"/>
            <p:cNvSpPr txBox="1"/>
            <p:nvPr/>
          </p:nvSpPr>
          <p:spPr>
            <a:xfrm>
              <a:off x="0" y="133349"/>
              <a:ext cx="368300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Optimizing Predictive Accuracy</a:t>
              </a:r>
            </a:p>
          </p:txBody>
        </p:sp>
      </p:grpSp>
      <p:grpSp>
        <p:nvGrpSpPr>
          <p:cNvPr id="331" name="TextBox 8"/>
          <p:cNvGrpSpPr/>
          <p:nvPr/>
        </p:nvGrpSpPr>
        <p:grpSpPr>
          <a:xfrm>
            <a:off x="342900" y="301336"/>
            <a:ext cx="3721100" cy="705428"/>
            <a:chOff x="0" y="0"/>
            <a:chExt cx="3721100" cy="705426"/>
          </a:xfrm>
        </p:grpSpPr>
        <p:sp>
          <p:nvSpPr>
            <p:cNvPr id="329" name="Rectangle"/>
            <p:cNvSpPr/>
            <p:nvPr/>
          </p:nvSpPr>
          <p:spPr>
            <a:xfrm>
              <a:off x="0" y="16163"/>
              <a:ext cx="3721100" cy="673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3636"/>
                </a:lnSpc>
                <a:defRPr sz="1100"/>
              </a:pPr>
            </a:p>
          </p:txBody>
        </p:sp>
        <p:sp>
          <p:nvSpPr>
            <p:cNvPr id="330" name="Importance of Feature Engineering"/>
            <p:cNvSpPr txBox="1"/>
            <p:nvPr/>
          </p:nvSpPr>
          <p:spPr>
            <a:xfrm>
              <a:off x="0" y="0"/>
              <a:ext cx="3721100" cy="705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3636"/>
                </a:lnSpc>
                <a:def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Importance of Feature Engineering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4000" r="0" b="3999"/>
          <a:stretch>
            <a:fillRect/>
          </a:stretch>
        </p:blipFill>
        <p:spPr>
          <a:xfrm>
            <a:off x="304800" y="114300"/>
            <a:ext cx="3314700" cy="560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0" t="3000" r="0" b="3000"/>
          <a:stretch>
            <a:fillRect/>
          </a:stretch>
        </p:blipFill>
        <p:spPr>
          <a:xfrm>
            <a:off x="3784600" y="3263899"/>
            <a:ext cx="1028700" cy="6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rcRect l="0" t="1000" r="0" b="999"/>
          <a:stretch>
            <a:fillRect/>
          </a:stretch>
        </p:blipFill>
        <p:spPr>
          <a:xfrm>
            <a:off x="3797300" y="1701800"/>
            <a:ext cx="977900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rcRect l="1000" t="0" r="999" b="0"/>
          <a:stretch>
            <a:fillRect/>
          </a:stretch>
        </p:blipFill>
        <p:spPr>
          <a:xfrm>
            <a:off x="3822699" y="4076700"/>
            <a:ext cx="952501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0300" y="1333500"/>
            <a:ext cx="558800" cy="55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40300" y="3009900"/>
            <a:ext cx="558800" cy="55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11" descr="Picture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40300" y="4597400"/>
            <a:ext cx="558800" cy="558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TextBox 12"/>
          <p:cNvGrpSpPr/>
          <p:nvPr/>
        </p:nvGrpSpPr>
        <p:grpSpPr>
          <a:xfrm>
            <a:off x="5575300" y="1536700"/>
            <a:ext cx="4292600" cy="660401"/>
            <a:chOff x="0" y="0"/>
            <a:chExt cx="4292600" cy="660400"/>
          </a:xfrm>
        </p:grpSpPr>
        <p:sp>
          <p:nvSpPr>
            <p:cNvPr id="343" name="Rectangle"/>
            <p:cNvSpPr/>
            <p:nvPr/>
          </p:nvSpPr>
          <p:spPr>
            <a:xfrm>
              <a:off x="0" y="12699"/>
              <a:ext cx="42926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44" name="A combination of time series and machine learning, enhances the robustness of stock price predictions by capturing various market dynamics."/>
            <p:cNvSpPr txBox="1"/>
            <p:nvPr/>
          </p:nvSpPr>
          <p:spPr>
            <a:xfrm>
              <a:off x="0" y="0"/>
              <a:ext cx="429260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rPr>
                <a:t>A combination of time series and machine learning, enhances the robustness of stock price predictions by capturing various market dynamics.</a:t>
              </a:r>
            </a:p>
          </p:txBody>
        </p:sp>
      </p:grpSp>
      <p:grpSp>
        <p:nvGrpSpPr>
          <p:cNvPr id="348" name="TextBox 13"/>
          <p:cNvGrpSpPr/>
          <p:nvPr/>
        </p:nvGrpSpPr>
        <p:grpSpPr>
          <a:xfrm>
            <a:off x="3962400" y="190500"/>
            <a:ext cx="5918200" cy="457200"/>
            <a:chOff x="0" y="0"/>
            <a:chExt cx="5918200" cy="457200"/>
          </a:xfrm>
        </p:grpSpPr>
        <p:sp>
          <p:nvSpPr>
            <p:cNvPr id="346" name="Rectangle"/>
            <p:cNvSpPr/>
            <p:nvPr/>
          </p:nvSpPr>
          <p:spPr>
            <a:xfrm>
              <a:off x="0" y="0"/>
              <a:ext cx="5918200" cy="457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47" name="Models Utilized for Prediction"/>
            <p:cNvSpPr txBox="1"/>
            <p:nvPr/>
          </p:nvSpPr>
          <p:spPr>
            <a:xfrm>
              <a:off x="0" y="44449"/>
              <a:ext cx="59182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Models Utilized for Prediction</a:t>
              </a:r>
            </a:p>
          </p:txBody>
        </p:sp>
      </p:grpSp>
      <p:grpSp>
        <p:nvGrpSpPr>
          <p:cNvPr id="351" name="TextBox 14"/>
          <p:cNvGrpSpPr/>
          <p:nvPr/>
        </p:nvGrpSpPr>
        <p:grpSpPr>
          <a:xfrm>
            <a:off x="5613400" y="1130300"/>
            <a:ext cx="4140200" cy="317500"/>
            <a:chOff x="0" y="0"/>
            <a:chExt cx="4140200" cy="317500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50" name="Diverse Model Selection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Diverse Model Selection</a:t>
              </a:r>
            </a:p>
          </p:txBody>
        </p:sp>
      </p:grpSp>
      <p:grpSp>
        <p:nvGrpSpPr>
          <p:cNvPr id="354" name="TextBox 15"/>
          <p:cNvGrpSpPr/>
          <p:nvPr/>
        </p:nvGrpSpPr>
        <p:grpSpPr>
          <a:xfrm>
            <a:off x="5613400" y="3327400"/>
            <a:ext cx="4292600" cy="660401"/>
            <a:chOff x="0" y="0"/>
            <a:chExt cx="4292600" cy="660400"/>
          </a:xfrm>
        </p:grpSpPr>
        <p:sp>
          <p:nvSpPr>
            <p:cNvPr id="352" name="Rectangle"/>
            <p:cNvSpPr/>
            <p:nvPr/>
          </p:nvSpPr>
          <p:spPr>
            <a:xfrm>
              <a:off x="0" y="12699"/>
              <a:ext cx="42926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53" name="Each model's effectiveness is assessed using metrics like RMSE and R-squared, ensuring that only the most accurate models inform trading strategies."/>
            <p:cNvSpPr txBox="1"/>
            <p:nvPr/>
          </p:nvSpPr>
          <p:spPr>
            <a:xfrm>
              <a:off x="0" y="0"/>
              <a:ext cx="429260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rPr>
                <a:t>Each model's effectiveness is assessed using metrics like RMSE and R-squared, ensuring that only the most accurate models inform trading strategies.</a:t>
              </a:r>
            </a:p>
          </p:txBody>
        </p:sp>
      </p:grpSp>
      <p:grpSp>
        <p:nvGrpSpPr>
          <p:cNvPr id="357" name="TextBox 16"/>
          <p:cNvGrpSpPr/>
          <p:nvPr/>
        </p:nvGrpSpPr>
        <p:grpSpPr>
          <a:xfrm>
            <a:off x="5664200" y="2908300"/>
            <a:ext cx="4140200" cy="317500"/>
            <a:chOff x="0" y="0"/>
            <a:chExt cx="4140200" cy="317500"/>
          </a:xfrm>
        </p:grpSpPr>
        <p:sp>
          <p:nvSpPr>
            <p:cNvPr id="355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56" name="Model Performance Evaluation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Model Performance Evaluation</a:t>
              </a:r>
            </a:p>
          </p:txBody>
        </p:sp>
      </p:grpSp>
      <p:grpSp>
        <p:nvGrpSpPr>
          <p:cNvPr id="360" name="TextBox 17"/>
          <p:cNvGrpSpPr/>
          <p:nvPr/>
        </p:nvGrpSpPr>
        <p:grpSpPr>
          <a:xfrm>
            <a:off x="5651500" y="4838700"/>
            <a:ext cx="4292600" cy="660401"/>
            <a:chOff x="0" y="0"/>
            <a:chExt cx="4292600" cy="660400"/>
          </a:xfrm>
        </p:grpSpPr>
        <p:sp>
          <p:nvSpPr>
            <p:cNvPr id="358" name="Rectangle"/>
            <p:cNvSpPr/>
            <p:nvPr/>
          </p:nvSpPr>
          <p:spPr>
            <a:xfrm>
              <a:off x="0" y="12699"/>
              <a:ext cx="42926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59" name="Selected models must demonstrate the ability to adapt to evolving market conditions, ensuring continued relevance and accuracy in stock price forecasting."/>
            <p:cNvSpPr txBox="1"/>
            <p:nvPr/>
          </p:nvSpPr>
          <p:spPr>
            <a:xfrm>
              <a:off x="0" y="0"/>
              <a:ext cx="429260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rPr>
                <a:t>Selected models must demonstrate the ability to adapt to evolving market conditions, ensuring continued relevance and accuracy in stock price forecasting.</a:t>
              </a:r>
            </a:p>
          </p:txBody>
        </p:sp>
      </p:grpSp>
      <p:grpSp>
        <p:nvGrpSpPr>
          <p:cNvPr id="363" name="TextBox 18"/>
          <p:cNvGrpSpPr/>
          <p:nvPr/>
        </p:nvGrpSpPr>
        <p:grpSpPr>
          <a:xfrm>
            <a:off x="5676900" y="4419600"/>
            <a:ext cx="4140200" cy="317500"/>
            <a:chOff x="0" y="0"/>
            <a:chExt cx="4140200" cy="317500"/>
          </a:xfrm>
        </p:grpSpPr>
        <p:sp>
          <p:nvSpPr>
            <p:cNvPr id="361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362" name="Adaptability to Market Changes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Adaptability to Market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6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000" t="0" r="999" b="0"/>
          <a:stretch>
            <a:fillRect/>
          </a:stretch>
        </p:blipFill>
        <p:spPr>
          <a:xfrm flipH="1" rot="10800000">
            <a:off x="8877300" y="304800"/>
            <a:ext cx="1193801" cy="166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TextBox 6"/>
          <p:cNvGrpSpPr/>
          <p:nvPr/>
        </p:nvGrpSpPr>
        <p:grpSpPr>
          <a:xfrm>
            <a:off x="927100" y="342900"/>
            <a:ext cx="7785100" cy="520700"/>
            <a:chOff x="0" y="0"/>
            <a:chExt cx="7785100" cy="520700"/>
          </a:xfrm>
        </p:grpSpPr>
        <p:sp>
          <p:nvSpPr>
            <p:cNvPr id="369" name="Rectangle"/>
            <p:cNvSpPr/>
            <p:nvPr/>
          </p:nvSpPr>
          <p:spPr>
            <a:xfrm>
              <a:off x="0" y="0"/>
              <a:ext cx="7785100" cy="520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48148"/>
                </a:lnSpc>
                <a:defRPr sz="1100"/>
              </a:pPr>
            </a:p>
          </p:txBody>
        </p:sp>
        <p:sp>
          <p:nvSpPr>
            <p:cNvPr id="370" name="Best Performing Model Overview"/>
            <p:cNvSpPr txBox="1"/>
            <p:nvPr/>
          </p:nvSpPr>
          <p:spPr>
            <a:xfrm>
              <a:off x="0" y="57150"/>
              <a:ext cx="77851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48148"/>
                </a:lnSpc>
                <a:defRPr b="1" sz="27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7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Best Performing Model Overview</a:t>
              </a:r>
            </a:p>
          </p:txBody>
        </p:sp>
      </p:grpSp>
      <p:pic>
        <p:nvPicPr>
          <p:cNvPr id="372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rcRect l="0" t="5000" r="0" b="4999"/>
          <a:stretch>
            <a:fillRect/>
          </a:stretch>
        </p:blipFill>
        <p:spPr>
          <a:xfrm rot="5400000">
            <a:off x="584199" y="2158999"/>
            <a:ext cx="3467101" cy="27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0" t="5000" r="0" b="4999"/>
          <a:stretch>
            <a:fillRect/>
          </a:stretch>
        </p:blipFill>
        <p:spPr>
          <a:xfrm rot="5400000">
            <a:off x="3721099" y="1600199"/>
            <a:ext cx="3467101" cy="27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5000" r="0" b="4999"/>
          <a:stretch>
            <a:fillRect/>
          </a:stretch>
        </p:blipFill>
        <p:spPr>
          <a:xfrm rot="5400000">
            <a:off x="6845299" y="2095499"/>
            <a:ext cx="3467101" cy="27813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7" name="TextBox 10"/>
          <p:cNvGrpSpPr/>
          <p:nvPr/>
        </p:nvGrpSpPr>
        <p:grpSpPr>
          <a:xfrm>
            <a:off x="1081879" y="3213100"/>
            <a:ext cx="2471742" cy="2336058"/>
            <a:chOff x="0" y="-177422"/>
            <a:chExt cx="2471740" cy="2336057"/>
          </a:xfrm>
        </p:grpSpPr>
        <p:sp>
          <p:nvSpPr>
            <p:cNvPr id="375" name="Rectangle"/>
            <p:cNvSpPr/>
            <p:nvPr/>
          </p:nvSpPr>
          <p:spPr>
            <a:xfrm>
              <a:off x="0" y="260042"/>
              <a:ext cx="2471741" cy="146112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376" name="ARIMA and SARIMA leverage statistical time-series forecasting by capturing trends, seasonality, and temporal dependencies, making them robust for modeling stock price fluctuations and market patterns."/>
            <p:cNvSpPr txBox="1"/>
            <p:nvPr/>
          </p:nvSpPr>
          <p:spPr>
            <a:xfrm>
              <a:off x="0" y="-177423"/>
              <a:ext cx="2471741" cy="2336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ARIMA and SARIMA leverage statistical time-series forecasting by capturing trends, seasonality, and temporal dependencies, making them robust for modeling stock price fluctuations and market patterns.</a:t>
              </a:r>
            </a:p>
          </p:txBody>
        </p:sp>
      </p:grpSp>
      <p:pic>
        <p:nvPicPr>
          <p:cNvPr id="378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7500" y="17018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1" name="TextBox 12"/>
          <p:cNvGrpSpPr/>
          <p:nvPr/>
        </p:nvGrpSpPr>
        <p:grpSpPr>
          <a:xfrm>
            <a:off x="1587500" y="1816100"/>
            <a:ext cx="749300" cy="444501"/>
            <a:chOff x="0" y="0"/>
            <a:chExt cx="749300" cy="444500"/>
          </a:xfrm>
        </p:grpSpPr>
        <p:sp>
          <p:nvSpPr>
            <p:cNvPr id="379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380" name="01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01</a:t>
              </a:r>
            </a:p>
          </p:txBody>
        </p:sp>
      </p:grpSp>
      <p:pic>
        <p:nvPicPr>
          <p:cNvPr id="382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24400" y="12065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TextBox 14"/>
          <p:cNvGrpSpPr/>
          <p:nvPr/>
        </p:nvGrpSpPr>
        <p:grpSpPr>
          <a:xfrm>
            <a:off x="4724400" y="1320800"/>
            <a:ext cx="749300" cy="444501"/>
            <a:chOff x="0" y="0"/>
            <a:chExt cx="749300" cy="444500"/>
          </a:xfrm>
        </p:grpSpPr>
        <p:sp>
          <p:nvSpPr>
            <p:cNvPr id="383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384" name="02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02</a:t>
              </a:r>
            </a:p>
          </p:txBody>
        </p:sp>
      </p:grpSp>
      <p:pic>
        <p:nvPicPr>
          <p:cNvPr id="386" name="Picture 15" descr="Pictur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61300" y="16510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TextBox 16"/>
          <p:cNvGrpSpPr/>
          <p:nvPr/>
        </p:nvGrpSpPr>
        <p:grpSpPr>
          <a:xfrm>
            <a:off x="7861300" y="1765300"/>
            <a:ext cx="749300" cy="444501"/>
            <a:chOff x="0" y="0"/>
            <a:chExt cx="749300" cy="444500"/>
          </a:xfrm>
        </p:grpSpPr>
        <p:sp>
          <p:nvSpPr>
            <p:cNvPr id="387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388" name="03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03</a:t>
              </a:r>
            </a:p>
          </p:txBody>
        </p:sp>
      </p:grpSp>
      <p:grpSp>
        <p:nvGrpSpPr>
          <p:cNvPr id="392" name="TextBox 17"/>
          <p:cNvGrpSpPr/>
          <p:nvPr/>
        </p:nvGrpSpPr>
        <p:grpSpPr>
          <a:xfrm>
            <a:off x="917685" y="2550318"/>
            <a:ext cx="2514601" cy="512764"/>
            <a:chOff x="0" y="0"/>
            <a:chExt cx="2514600" cy="512762"/>
          </a:xfrm>
        </p:grpSpPr>
        <p:sp>
          <p:nvSpPr>
            <p:cNvPr id="390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391" name="Model Architecture Insights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Model Architecture Insights</a:t>
              </a:r>
            </a:p>
          </p:txBody>
        </p:sp>
      </p:grpSp>
      <p:grpSp>
        <p:nvGrpSpPr>
          <p:cNvPr id="395" name="TextBox 18"/>
          <p:cNvGrpSpPr/>
          <p:nvPr/>
        </p:nvGrpSpPr>
        <p:grpSpPr>
          <a:xfrm>
            <a:off x="4108450" y="2611667"/>
            <a:ext cx="2578100" cy="2066466"/>
            <a:chOff x="0" y="0"/>
            <a:chExt cx="2578100" cy="2066465"/>
          </a:xfrm>
        </p:grpSpPr>
        <p:sp>
          <p:nvSpPr>
            <p:cNvPr id="393" name="Rectangle"/>
            <p:cNvSpPr/>
            <p:nvPr/>
          </p:nvSpPr>
          <p:spPr>
            <a:xfrm>
              <a:off x="0" y="271232"/>
              <a:ext cx="25781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394" name="The use of RMSE, MAE, and R-squared provides a comprehensive assessment of model performance, ensuring reliability in stock price forecasting."/>
            <p:cNvSpPr txBox="1"/>
            <p:nvPr/>
          </p:nvSpPr>
          <p:spPr>
            <a:xfrm>
              <a:off x="0" y="0"/>
              <a:ext cx="25781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The use of RMSE, MAE, and R-squared provides a comprehensive assessment of model performance, ensuring reliability in stock price forecasting.</a:t>
              </a:r>
            </a:p>
          </p:txBody>
        </p:sp>
      </p:grpSp>
      <p:grpSp>
        <p:nvGrpSpPr>
          <p:cNvPr id="398" name="TextBox 19"/>
          <p:cNvGrpSpPr/>
          <p:nvPr/>
        </p:nvGrpSpPr>
        <p:grpSpPr>
          <a:xfrm>
            <a:off x="4140200" y="1932102"/>
            <a:ext cx="2514600" cy="512763"/>
            <a:chOff x="0" y="0"/>
            <a:chExt cx="2514600" cy="512762"/>
          </a:xfrm>
        </p:grpSpPr>
        <p:sp>
          <p:nvSpPr>
            <p:cNvPr id="396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397" name="Evaluation Metrics Significance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Evaluation Metrics Significance</a:t>
              </a:r>
            </a:p>
          </p:txBody>
        </p:sp>
      </p:grpSp>
      <p:grpSp>
        <p:nvGrpSpPr>
          <p:cNvPr id="401" name="TextBox 20"/>
          <p:cNvGrpSpPr/>
          <p:nvPr/>
        </p:nvGrpSpPr>
        <p:grpSpPr>
          <a:xfrm>
            <a:off x="7289800" y="3004546"/>
            <a:ext cx="2578100" cy="2066466"/>
            <a:chOff x="0" y="0"/>
            <a:chExt cx="2578100" cy="2066465"/>
          </a:xfrm>
        </p:grpSpPr>
        <p:sp>
          <p:nvSpPr>
            <p:cNvPr id="399" name="Rectangle"/>
            <p:cNvSpPr/>
            <p:nvPr/>
          </p:nvSpPr>
          <p:spPr>
            <a:xfrm>
              <a:off x="0" y="271232"/>
              <a:ext cx="25781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400" name="Key features like moving averages and trading volumes significantly enhance the model's predictive capabilities, capturing essential market trends and dynamics."/>
            <p:cNvSpPr txBox="1"/>
            <p:nvPr/>
          </p:nvSpPr>
          <p:spPr>
            <a:xfrm>
              <a:off x="0" y="0"/>
              <a:ext cx="25781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Key features like moving averages and trading volumes significantly enhance the model's predictive capabilities, capturing essential market trends and dynamics.</a:t>
              </a:r>
            </a:p>
          </p:txBody>
        </p:sp>
      </p:grpSp>
      <p:grpSp>
        <p:nvGrpSpPr>
          <p:cNvPr id="404" name="TextBox 21"/>
          <p:cNvGrpSpPr/>
          <p:nvPr/>
        </p:nvGrpSpPr>
        <p:grpSpPr>
          <a:xfrm>
            <a:off x="7188200" y="2350791"/>
            <a:ext cx="2514600" cy="512764"/>
            <a:chOff x="0" y="0"/>
            <a:chExt cx="2514600" cy="512762"/>
          </a:xfrm>
        </p:grpSpPr>
        <p:sp>
          <p:nvSpPr>
            <p:cNvPr id="402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403" name="Feature Importance Analysis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Feature Importance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2" name="TextBox 6"/>
          <p:cNvGrpSpPr/>
          <p:nvPr/>
        </p:nvGrpSpPr>
        <p:grpSpPr>
          <a:xfrm>
            <a:off x="1638300" y="2616199"/>
            <a:ext cx="7086600" cy="482601"/>
            <a:chOff x="0" y="0"/>
            <a:chExt cx="7086600" cy="482600"/>
          </a:xfrm>
        </p:grpSpPr>
        <p:sp>
          <p:nvSpPr>
            <p:cNvPr id="410" name="Rectangle"/>
            <p:cNvSpPr/>
            <p:nvPr/>
          </p:nvSpPr>
          <p:spPr>
            <a:xfrm>
              <a:off x="0" y="12700"/>
              <a:ext cx="7086600" cy="4572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411" name="Model Evaluation and Comparison"/>
            <p:cNvSpPr txBox="1"/>
            <p:nvPr/>
          </p:nvSpPr>
          <p:spPr>
            <a:xfrm>
              <a:off x="0" y="-1"/>
              <a:ext cx="7086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Model Evaluation and Comparison</a:t>
              </a:r>
            </a:p>
          </p:txBody>
        </p:sp>
      </p:grpSp>
      <p:grpSp>
        <p:nvGrpSpPr>
          <p:cNvPr id="415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413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414" name="Section 4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1000" r="0" b="999"/>
          <a:stretch>
            <a:fillRect/>
          </a:stretch>
        </p:blipFill>
        <p:spPr>
          <a:xfrm>
            <a:off x="317500" y="12319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3" name="TextBox 6"/>
          <p:cNvGrpSpPr/>
          <p:nvPr/>
        </p:nvGrpSpPr>
        <p:grpSpPr>
          <a:xfrm>
            <a:off x="342900" y="3009900"/>
            <a:ext cx="2768600" cy="304800"/>
            <a:chOff x="0" y="0"/>
            <a:chExt cx="2768600" cy="304800"/>
          </a:xfrm>
        </p:grpSpPr>
        <p:sp>
          <p:nvSpPr>
            <p:cNvPr id="421" name="Rectangle"/>
            <p:cNvSpPr/>
            <p:nvPr/>
          </p:nvSpPr>
          <p:spPr>
            <a:xfrm>
              <a:off x="0" y="0"/>
              <a:ext cx="27686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422" name="Understanding MAE's Role"/>
            <p:cNvSpPr txBox="1"/>
            <p:nvPr/>
          </p:nvSpPr>
          <p:spPr>
            <a:xfrm>
              <a:off x="0" y="31749"/>
              <a:ext cx="27686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Understanding MAE's Role</a:t>
              </a:r>
            </a:p>
          </p:txBody>
        </p:sp>
      </p:grpSp>
      <p:grpSp>
        <p:nvGrpSpPr>
          <p:cNvPr id="426" name="TextBox 7"/>
          <p:cNvGrpSpPr/>
          <p:nvPr/>
        </p:nvGrpSpPr>
        <p:grpSpPr>
          <a:xfrm>
            <a:off x="342900" y="3695700"/>
            <a:ext cx="2768600" cy="977900"/>
            <a:chOff x="0" y="0"/>
            <a:chExt cx="2768600" cy="977900"/>
          </a:xfrm>
        </p:grpSpPr>
        <p:sp>
          <p:nvSpPr>
            <p:cNvPr id="424" name="Rectangle"/>
            <p:cNvSpPr/>
            <p:nvPr/>
          </p:nvSpPr>
          <p:spPr>
            <a:xfrm>
              <a:off x="0" y="0"/>
              <a:ext cx="2768600" cy="9779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425" name="Mean Absolute Error (MAE) provides a straightforward measure of average prediction error, making it essential for assessing model performance in stock price forecasting with clear interpretability."/>
            <p:cNvSpPr txBox="1"/>
            <p:nvPr/>
          </p:nvSpPr>
          <p:spPr>
            <a:xfrm>
              <a:off x="0" y="46184"/>
              <a:ext cx="2768600" cy="8855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Mean Absolute Error (MAE) provides a straightforward measure of average prediction error, making it essential for assessing model performance in stock price forecasting with clear interpretability.</a:t>
              </a:r>
            </a:p>
          </p:txBody>
        </p:sp>
      </p:grpSp>
      <p:pic>
        <p:nvPicPr>
          <p:cNvPr id="427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1000" r="0" b="999"/>
          <a:stretch>
            <a:fillRect/>
          </a:stretch>
        </p:blipFill>
        <p:spPr>
          <a:xfrm>
            <a:off x="3733800" y="17145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0" name="TextBox 9"/>
          <p:cNvGrpSpPr/>
          <p:nvPr/>
        </p:nvGrpSpPr>
        <p:grpSpPr>
          <a:xfrm>
            <a:off x="3771900" y="3492500"/>
            <a:ext cx="2768600" cy="304800"/>
            <a:chOff x="0" y="0"/>
            <a:chExt cx="2768600" cy="304800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27686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429" name="Significance of RMSE"/>
            <p:cNvSpPr txBox="1"/>
            <p:nvPr/>
          </p:nvSpPr>
          <p:spPr>
            <a:xfrm>
              <a:off x="0" y="31749"/>
              <a:ext cx="27686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Significance of RMSE</a:t>
              </a:r>
            </a:p>
          </p:txBody>
        </p:sp>
      </p:grpSp>
      <p:grpSp>
        <p:nvGrpSpPr>
          <p:cNvPr id="433" name="TextBox 10"/>
          <p:cNvGrpSpPr/>
          <p:nvPr/>
        </p:nvGrpSpPr>
        <p:grpSpPr>
          <a:xfrm>
            <a:off x="3771900" y="4134430"/>
            <a:ext cx="2768600" cy="1065639"/>
            <a:chOff x="0" y="0"/>
            <a:chExt cx="2768600" cy="1065637"/>
          </a:xfrm>
        </p:grpSpPr>
        <p:sp>
          <p:nvSpPr>
            <p:cNvPr id="431" name="Rectangle"/>
            <p:cNvSpPr/>
            <p:nvPr/>
          </p:nvSpPr>
          <p:spPr>
            <a:xfrm>
              <a:off x="0" y="43868"/>
              <a:ext cx="2768600" cy="977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432" name="Root Mean Squared Error (RMSE) emphasizes larger errors, offering critical insights into model performance, particularly in financial contexts where significant mispredictions can lead to substantial losses."/>
            <p:cNvSpPr txBox="1"/>
            <p:nvPr/>
          </p:nvSpPr>
          <p:spPr>
            <a:xfrm>
              <a:off x="0" y="-1"/>
              <a:ext cx="2768600" cy="106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Root Mean Squared Error (RMSE) emphasizes larger errors, offering critical insights into model performance, particularly in financial contexts where significant mispredictions can lead to substantial losses.</a:t>
              </a:r>
            </a:p>
          </p:txBody>
        </p:sp>
      </p:grpSp>
      <p:pic>
        <p:nvPicPr>
          <p:cNvPr id="434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rcRect l="0" t="1000" r="0" b="999"/>
          <a:stretch>
            <a:fillRect/>
          </a:stretch>
        </p:blipFill>
        <p:spPr>
          <a:xfrm>
            <a:off x="7150100" y="12319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7" name="TextBox 12"/>
          <p:cNvGrpSpPr/>
          <p:nvPr/>
        </p:nvGrpSpPr>
        <p:grpSpPr>
          <a:xfrm>
            <a:off x="7188200" y="3045618"/>
            <a:ext cx="2768600" cy="512764"/>
            <a:chOff x="0" y="0"/>
            <a:chExt cx="2768600" cy="512762"/>
          </a:xfrm>
        </p:grpSpPr>
        <p:sp>
          <p:nvSpPr>
            <p:cNvPr id="435" name="Rectangle"/>
            <p:cNvSpPr/>
            <p:nvPr/>
          </p:nvSpPr>
          <p:spPr>
            <a:xfrm>
              <a:off x="0" y="15081"/>
              <a:ext cx="2768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436" name="Contextualizing MAPE's Value"/>
            <p:cNvSpPr txBox="1"/>
            <p:nvPr/>
          </p:nvSpPr>
          <p:spPr>
            <a:xfrm>
              <a:off x="0" y="0"/>
              <a:ext cx="2768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Contextualizing MAPE's Value</a:t>
              </a:r>
            </a:p>
          </p:txBody>
        </p:sp>
      </p:grpSp>
      <p:grpSp>
        <p:nvGrpSpPr>
          <p:cNvPr id="440" name="TextBox 13"/>
          <p:cNvGrpSpPr/>
          <p:nvPr/>
        </p:nvGrpSpPr>
        <p:grpSpPr>
          <a:xfrm>
            <a:off x="7188200" y="3702630"/>
            <a:ext cx="2768600" cy="1065639"/>
            <a:chOff x="0" y="0"/>
            <a:chExt cx="2768600" cy="1065637"/>
          </a:xfrm>
        </p:grpSpPr>
        <p:sp>
          <p:nvSpPr>
            <p:cNvPr id="438" name="Rectangle"/>
            <p:cNvSpPr/>
            <p:nvPr/>
          </p:nvSpPr>
          <p:spPr>
            <a:xfrm>
              <a:off x="0" y="43868"/>
              <a:ext cx="2768600" cy="977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439" name="Mean Absolute Percentage Error (MAPE) normalizes prediction errors as percentages, facilitating comparisons across different stocks and datasets, thus enhancing stakeholder understanding of model accuracy."/>
            <p:cNvSpPr txBox="1"/>
            <p:nvPr/>
          </p:nvSpPr>
          <p:spPr>
            <a:xfrm>
              <a:off x="0" y="-1"/>
              <a:ext cx="2768600" cy="106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Mean Absolute Percentage Error (MAPE) normalizes prediction errors as percentages, facilitating comparisons across different stocks and datasets, thus enhancing stakeholder understanding of model accuracy.</a:t>
              </a:r>
            </a:p>
          </p:txBody>
        </p:sp>
      </p:grpSp>
      <p:grpSp>
        <p:nvGrpSpPr>
          <p:cNvPr id="443" name="TextBox 14"/>
          <p:cNvGrpSpPr/>
          <p:nvPr/>
        </p:nvGrpSpPr>
        <p:grpSpPr>
          <a:xfrm>
            <a:off x="355600" y="292100"/>
            <a:ext cx="9474200" cy="393701"/>
            <a:chOff x="0" y="0"/>
            <a:chExt cx="9474200" cy="393700"/>
          </a:xfrm>
        </p:grpSpPr>
        <p:sp>
          <p:nvSpPr>
            <p:cNvPr id="441" name="Rectangle"/>
            <p:cNvSpPr/>
            <p:nvPr/>
          </p:nvSpPr>
          <p:spPr>
            <a:xfrm>
              <a:off x="0" y="12700"/>
              <a:ext cx="94742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442" name="Evaluation Metrics Explained"/>
            <p:cNvSpPr txBox="1"/>
            <p:nvPr/>
          </p:nvSpPr>
          <p:spPr>
            <a:xfrm>
              <a:off x="0" y="0"/>
              <a:ext cx="94742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Evaluation Metrics Explained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000" t="0" r="999" b="0"/>
          <a:stretch>
            <a:fillRect/>
          </a:stretch>
        </p:blipFill>
        <p:spPr>
          <a:xfrm>
            <a:off x="3860800" y="2171700"/>
            <a:ext cx="1003301" cy="289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1000" t="0" r="999" b="0"/>
          <a:stretch>
            <a:fillRect/>
          </a:stretch>
        </p:blipFill>
        <p:spPr>
          <a:xfrm>
            <a:off x="5168900" y="1612900"/>
            <a:ext cx="1003301" cy="3543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2" name="TextBox 7"/>
          <p:cNvGrpSpPr/>
          <p:nvPr/>
        </p:nvGrpSpPr>
        <p:grpSpPr>
          <a:xfrm>
            <a:off x="6324600" y="2293260"/>
            <a:ext cx="3505200" cy="1572980"/>
            <a:chOff x="0" y="0"/>
            <a:chExt cx="3505200" cy="1572978"/>
          </a:xfrm>
        </p:grpSpPr>
        <p:sp>
          <p:nvSpPr>
            <p:cNvPr id="450" name="Rectangle"/>
            <p:cNvSpPr/>
            <p:nvPr/>
          </p:nvSpPr>
          <p:spPr>
            <a:xfrm>
              <a:off x="0" y="81639"/>
              <a:ext cx="3505200" cy="14097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7142"/>
                </a:lnSpc>
                <a:defRPr sz="1100"/>
              </a:pPr>
            </a:p>
          </p:txBody>
        </p:sp>
        <p:sp>
          <p:nvSpPr>
            <p:cNvPr id="451" name="Choosing the right model based on RMSE not only enhances prediction accuracy but also informs investment strategies, ultimately impacting profitability and risk management in trading activities."/>
            <p:cNvSpPr txBox="1"/>
            <p:nvPr/>
          </p:nvSpPr>
          <p:spPr>
            <a:xfrm>
              <a:off x="0" y="-1"/>
              <a:ext cx="3505200" cy="1572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7142"/>
                </a:lnSpc>
                <a:def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Choosing the right model based on RMSE not only enhances prediction accuracy but also informs investment strategies, ultimately impacting profitability and risk management in trading activities.</a:t>
              </a:r>
            </a:p>
          </p:txBody>
        </p:sp>
      </p:grpSp>
      <p:grpSp>
        <p:nvGrpSpPr>
          <p:cNvPr id="455" name="TextBox 8"/>
          <p:cNvGrpSpPr/>
          <p:nvPr/>
        </p:nvGrpSpPr>
        <p:grpSpPr>
          <a:xfrm>
            <a:off x="6324600" y="1625600"/>
            <a:ext cx="3632200" cy="304800"/>
            <a:chOff x="0" y="0"/>
            <a:chExt cx="3632200" cy="304800"/>
          </a:xfrm>
        </p:grpSpPr>
        <p:sp>
          <p:nvSpPr>
            <p:cNvPr id="453" name="Rectangle"/>
            <p:cNvSpPr/>
            <p:nvPr/>
          </p:nvSpPr>
          <p:spPr>
            <a:xfrm>
              <a:off x="0" y="0"/>
              <a:ext cx="36322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454" name="Strategic Model Selection"/>
            <p:cNvSpPr txBox="1"/>
            <p:nvPr/>
          </p:nvSpPr>
          <p:spPr>
            <a:xfrm>
              <a:off x="0" y="31749"/>
              <a:ext cx="3632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Strategic Model Selection</a:t>
              </a:r>
            </a:p>
          </p:txBody>
        </p:sp>
      </p:grpSp>
      <p:grpSp>
        <p:nvGrpSpPr>
          <p:cNvPr id="458" name="TextBox 9"/>
          <p:cNvGrpSpPr/>
          <p:nvPr/>
        </p:nvGrpSpPr>
        <p:grpSpPr>
          <a:xfrm>
            <a:off x="254000" y="3009900"/>
            <a:ext cx="3429000" cy="1689100"/>
            <a:chOff x="0" y="0"/>
            <a:chExt cx="3429000" cy="1689100"/>
          </a:xfrm>
        </p:grpSpPr>
        <p:sp>
          <p:nvSpPr>
            <p:cNvPr id="456" name="Rectangle"/>
            <p:cNvSpPr/>
            <p:nvPr/>
          </p:nvSpPr>
          <p:spPr>
            <a:xfrm>
              <a:off x="0" y="0"/>
              <a:ext cx="3429000" cy="1689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7142"/>
                </a:lnSpc>
                <a:defRPr sz="1100"/>
              </a:pPr>
            </a:p>
          </p:txBody>
        </p:sp>
        <p:sp>
          <p:nvSpPr>
            <p:cNvPr id="457" name="The RMSE values reveal significant performance disparities among models, with LightGBM achieving the lowest RMSE, indicating its superior predictive accuracy in stock price forecasting scenarios."/>
            <p:cNvSpPr txBox="1"/>
            <p:nvPr/>
          </p:nvSpPr>
          <p:spPr>
            <a:xfrm>
              <a:off x="0" y="58060"/>
              <a:ext cx="3429000" cy="1572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7142"/>
                </a:lnSpc>
                <a:def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The RMSE values reveal significant performance disparities among models, with LightGBM achieving the lowest RMSE, indicating its superior predictive accuracy in stock price forecasting scenarios.</a:t>
              </a:r>
            </a:p>
          </p:txBody>
        </p:sp>
      </p:grpSp>
      <p:grpSp>
        <p:nvGrpSpPr>
          <p:cNvPr id="461" name="TextBox 10"/>
          <p:cNvGrpSpPr/>
          <p:nvPr/>
        </p:nvGrpSpPr>
        <p:grpSpPr>
          <a:xfrm>
            <a:off x="254000" y="2336800"/>
            <a:ext cx="3429000" cy="304800"/>
            <a:chOff x="0" y="0"/>
            <a:chExt cx="3429000" cy="304800"/>
          </a:xfrm>
        </p:grpSpPr>
        <p:sp>
          <p:nvSpPr>
            <p:cNvPr id="459" name="Rectangle"/>
            <p:cNvSpPr/>
            <p:nvPr/>
          </p:nvSpPr>
          <p:spPr>
            <a:xfrm>
              <a:off x="0" y="0"/>
              <a:ext cx="34290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460" name="Model Performance Insights"/>
            <p:cNvSpPr txBox="1"/>
            <p:nvPr/>
          </p:nvSpPr>
          <p:spPr>
            <a:xfrm>
              <a:off x="0" y="31749"/>
              <a:ext cx="34290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Model Performance Insights</a:t>
              </a:r>
            </a:p>
          </p:txBody>
        </p:sp>
      </p:grpSp>
      <p:grpSp>
        <p:nvGrpSpPr>
          <p:cNvPr id="464" name="TextBox 11"/>
          <p:cNvGrpSpPr/>
          <p:nvPr/>
        </p:nvGrpSpPr>
        <p:grpSpPr>
          <a:xfrm>
            <a:off x="3771900" y="2374900"/>
            <a:ext cx="1143000" cy="457200"/>
            <a:chOff x="0" y="0"/>
            <a:chExt cx="1143000" cy="457200"/>
          </a:xfrm>
        </p:grpSpPr>
        <p:sp>
          <p:nvSpPr>
            <p:cNvPr id="462" name="Rectangle"/>
            <p:cNvSpPr/>
            <p:nvPr/>
          </p:nvSpPr>
          <p:spPr>
            <a:xfrm>
              <a:off x="0" y="0"/>
              <a:ext cx="1143000" cy="457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688"/>
                </a:lnSpc>
                <a:defRPr sz="1100"/>
              </a:pPr>
            </a:p>
          </p:txBody>
        </p:sp>
        <p:sp>
          <p:nvSpPr>
            <p:cNvPr id="463" name="01"/>
            <p:cNvSpPr txBox="1"/>
            <p:nvPr/>
          </p:nvSpPr>
          <p:spPr>
            <a:xfrm>
              <a:off x="0" y="6350"/>
              <a:ext cx="11430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0688"/>
                </a:lnSpc>
                <a:defRPr sz="29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9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01</a:t>
              </a:r>
            </a:p>
          </p:txBody>
        </p:sp>
      </p:grpSp>
      <p:grpSp>
        <p:nvGrpSpPr>
          <p:cNvPr id="467" name="TextBox 12"/>
          <p:cNvGrpSpPr/>
          <p:nvPr/>
        </p:nvGrpSpPr>
        <p:grpSpPr>
          <a:xfrm>
            <a:off x="5092700" y="1828800"/>
            <a:ext cx="1143000" cy="457200"/>
            <a:chOff x="0" y="0"/>
            <a:chExt cx="1143000" cy="457200"/>
          </a:xfrm>
        </p:grpSpPr>
        <p:sp>
          <p:nvSpPr>
            <p:cNvPr id="465" name="Rectangle"/>
            <p:cNvSpPr/>
            <p:nvPr/>
          </p:nvSpPr>
          <p:spPr>
            <a:xfrm>
              <a:off x="0" y="0"/>
              <a:ext cx="1143000" cy="457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688"/>
                </a:lnSpc>
                <a:defRPr sz="1100"/>
              </a:pPr>
            </a:p>
          </p:txBody>
        </p:sp>
        <p:sp>
          <p:nvSpPr>
            <p:cNvPr id="466" name="02"/>
            <p:cNvSpPr txBox="1"/>
            <p:nvPr/>
          </p:nvSpPr>
          <p:spPr>
            <a:xfrm>
              <a:off x="0" y="6350"/>
              <a:ext cx="11430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0688"/>
                </a:lnSpc>
                <a:defRPr sz="29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9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02</a:t>
              </a:r>
            </a:p>
          </p:txBody>
        </p:sp>
      </p:grpSp>
      <p:grpSp>
        <p:nvGrpSpPr>
          <p:cNvPr id="470" name="TextBox 13"/>
          <p:cNvGrpSpPr/>
          <p:nvPr/>
        </p:nvGrpSpPr>
        <p:grpSpPr>
          <a:xfrm>
            <a:off x="495300" y="266700"/>
            <a:ext cx="9372600" cy="431800"/>
            <a:chOff x="0" y="0"/>
            <a:chExt cx="9372600" cy="431800"/>
          </a:xfrm>
        </p:grpSpPr>
        <p:sp>
          <p:nvSpPr>
            <p:cNvPr id="468" name="Rectangle"/>
            <p:cNvSpPr/>
            <p:nvPr/>
          </p:nvSpPr>
          <p:spPr>
            <a:xfrm>
              <a:off x="0" y="12700"/>
              <a:ext cx="9372600" cy="406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4285"/>
                </a:lnSpc>
                <a:defRPr sz="1100"/>
              </a:pPr>
            </a:p>
          </p:txBody>
        </p:sp>
        <p:sp>
          <p:nvSpPr>
            <p:cNvPr id="469" name="RMSE Comparisons of Models"/>
            <p:cNvSpPr txBox="1"/>
            <p:nvPr/>
          </p:nvSpPr>
          <p:spPr>
            <a:xfrm>
              <a:off x="0" y="0"/>
              <a:ext cx="9372600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4285"/>
                </a:lnSpc>
                <a:def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RMSE Comparisons of Models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AutoShape 5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7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000" t="0" r="35000" b="0"/>
          <a:stretch>
            <a:fillRect/>
          </a:stretch>
        </p:blipFill>
        <p:spPr>
          <a:xfrm>
            <a:off x="4356100" y="2540000"/>
            <a:ext cx="1511300" cy="270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TextBox 7"/>
          <p:cNvGrpSpPr/>
          <p:nvPr/>
        </p:nvGrpSpPr>
        <p:grpSpPr>
          <a:xfrm>
            <a:off x="533400" y="3022599"/>
            <a:ext cx="2959100" cy="1155701"/>
            <a:chOff x="0" y="-247650"/>
            <a:chExt cx="2959100" cy="1155700"/>
          </a:xfrm>
        </p:grpSpPr>
        <p:sp>
          <p:nvSpPr>
            <p:cNvPr id="477" name="Rectangle"/>
            <p:cNvSpPr/>
            <p:nvPr/>
          </p:nvSpPr>
          <p:spPr>
            <a:xfrm>
              <a:off x="0" y="12699"/>
              <a:ext cx="29591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78" name="ARIMA and SARIMA's ability to capture underlying patterns and seasonality in stock price data enables them to adapt dynamically, making them reliable for forecasting market trends with minimal bias."/>
            <p:cNvSpPr txBox="1"/>
            <p:nvPr/>
          </p:nvSpPr>
          <p:spPr>
            <a:xfrm>
              <a:off x="0" y="-247651"/>
              <a:ext cx="2959100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ARIMA and SARIMA's ability to capture underlying patterns and seasonality in stock price data enables them to adapt dynamically, making them reliable for forecasting market trends with minimal bias.</a:t>
              </a:r>
            </a:p>
          </p:txBody>
        </p:sp>
      </p:grpSp>
      <p:grpSp>
        <p:nvGrpSpPr>
          <p:cNvPr id="482" name="TextBox 8"/>
          <p:cNvGrpSpPr/>
          <p:nvPr/>
        </p:nvGrpSpPr>
        <p:grpSpPr>
          <a:xfrm>
            <a:off x="2781300" y="1536700"/>
            <a:ext cx="4546600" cy="647700"/>
            <a:chOff x="0" y="0"/>
            <a:chExt cx="4546600" cy="647700"/>
          </a:xfrm>
        </p:grpSpPr>
        <p:sp>
          <p:nvSpPr>
            <p:cNvPr id="480" name="Rectangle"/>
            <p:cNvSpPr/>
            <p:nvPr/>
          </p:nvSpPr>
          <p:spPr>
            <a:xfrm>
              <a:off x="0" y="0"/>
              <a:ext cx="4546600" cy="647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81" name="The analysis highlights that incorporating diverse features significantly enhances model accuracy, underscoring the importance of thoughtful feature selection."/>
            <p:cNvSpPr txBox="1"/>
            <p:nvPr/>
          </p:nvSpPr>
          <p:spPr>
            <a:xfrm>
              <a:off x="0" y="23620"/>
              <a:ext cx="4546600" cy="600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analysis highlights that incorporating diverse features significantly enhances model accuracy, underscoring the importance of thoughtful feature selection.</a:t>
              </a:r>
            </a:p>
          </p:txBody>
        </p:sp>
      </p:grpSp>
      <p:grpSp>
        <p:nvGrpSpPr>
          <p:cNvPr id="485" name="TextBox 9"/>
          <p:cNvGrpSpPr/>
          <p:nvPr/>
        </p:nvGrpSpPr>
        <p:grpSpPr>
          <a:xfrm>
            <a:off x="368300" y="2616200"/>
            <a:ext cx="3670300" cy="304800"/>
            <a:chOff x="0" y="0"/>
            <a:chExt cx="3670300" cy="304800"/>
          </a:xfrm>
        </p:grpSpPr>
        <p:sp>
          <p:nvSpPr>
            <p:cNvPr id="483" name="Rectangle"/>
            <p:cNvSpPr/>
            <p:nvPr/>
          </p:nvSpPr>
          <p:spPr>
            <a:xfrm>
              <a:off x="0" y="0"/>
              <a:ext cx="36703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84" name="Generalization Capability"/>
            <p:cNvSpPr txBox="1"/>
            <p:nvPr/>
          </p:nvSpPr>
          <p:spPr>
            <a:xfrm>
              <a:off x="0" y="44450"/>
              <a:ext cx="367030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Generalization Capability</a:t>
              </a:r>
            </a:p>
          </p:txBody>
        </p:sp>
      </p:grpSp>
      <p:grpSp>
        <p:nvGrpSpPr>
          <p:cNvPr id="488" name="TextBox 10"/>
          <p:cNvGrpSpPr/>
          <p:nvPr/>
        </p:nvGrpSpPr>
        <p:grpSpPr>
          <a:xfrm>
            <a:off x="6731000" y="3146424"/>
            <a:ext cx="2959100" cy="908051"/>
            <a:chOff x="0" y="0"/>
            <a:chExt cx="2959100" cy="908050"/>
          </a:xfrm>
        </p:grpSpPr>
        <p:sp>
          <p:nvSpPr>
            <p:cNvPr id="486" name="Rectangle"/>
            <p:cNvSpPr/>
            <p:nvPr/>
          </p:nvSpPr>
          <p:spPr>
            <a:xfrm>
              <a:off x="0" y="28575"/>
              <a:ext cx="2959100" cy="8509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87" name="LightGBM's consistent performance across varying market conditions demonstrates its robustness, essential for investors navigating volatile environments."/>
            <p:cNvSpPr txBox="1"/>
            <p:nvPr/>
          </p:nvSpPr>
          <p:spPr>
            <a:xfrm>
              <a:off x="0" y="-1"/>
              <a:ext cx="2959100" cy="908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LightGBM's consistent performance across varying market conditions demonstrates its robustness, essential for investors navigating volatile environments.</a:t>
              </a:r>
            </a:p>
          </p:txBody>
        </p:sp>
      </p:grpSp>
      <p:grpSp>
        <p:nvGrpSpPr>
          <p:cNvPr id="491" name="TextBox 11"/>
          <p:cNvGrpSpPr/>
          <p:nvPr/>
        </p:nvGrpSpPr>
        <p:grpSpPr>
          <a:xfrm>
            <a:off x="6362700" y="2616200"/>
            <a:ext cx="3670300" cy="304800"/>
            <a:chOff x="0" y="0"/>
            <a:chExt cx="3670300" cy="304800"/>
          </a:xfrm>
        </p:grpSpPr>
        <p:sp>
          <p:nvSpPr>
            <p:cNvPr id="489" name="Rectangle"/>
            <p:cNvSpPr/>
            <p:nvPr/>
          </p:nvSpPr>
          <p:spPr>
            <a:xfrm>
              <a:off x="0" y="0"/>
              <a:ext cx="36703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90" name="Market Adaptability"/>
            <p:cNvSpPr txBox="1"/>
            <p:nvPr/>
          </p:nvSpPr>
          <p:spPr>
            <a:xfrm>
              <a:off x="0" y="44450"/>
              <a:ext cx="367030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Market Adaptability</a:t>
              </a:r>
            </a:p>
          </p:txBody>
        </p:sp>
      </p:grpSp>
      <p:grpSp>
        <p:nvGrpSpPr>
          <p:cNvPr id="494" name="TextBox 12"/>
          <p:cNvGrpSpPr/>
          <p:nvPr/>
        </p:nvGrpSpPr>
        <p:grpSpPr>
          <a:xfrm>
            <a:off x="1968500" y="1181100"/>
            <a:ext cx="6197600" cy="304800"/>
            <a:chOff x="0" y="0"/>
            <a:chExt cx="6197600" cy="304800"/>
          </a:xfrm>
        </p:grpSpPr>
        <p:sp>
          <p:nvSpPr>
            <p:cNvPr id="492" name="Rectangle"/>
            <p:cNvSpPr/>
            <p:nvPr/>
          </p:nvSpPr>
          <p:spPr>
            <a:xfrm>
              <a:off x="0" y="0"/>
              <a:ext cx="61976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100"/>
              </a:pPr>
            </a:p>
          </p:txBody>
        </p:sp>
        <p:sp>
          <p:nvSpPr>
            <p:cNvPr id="493" name="Feature Engineering Impact"/>
            <p:cNvSpPr txBox="1"/>
            <p:nvPr/>
          </p:nvSpPr>
          <p:spPr>
            <a:xfrm>
              <a:off x="0" y="44450"/>
              <a:ext cx="619760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50000"/>
                </a:lnSpc>
                <a:def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Feature Engineering Impact</a:t>
              </a:r>
            </a:p>
          </p:txBody>
        </p:sp>
      </p:grpSp>
      <p:grpSp>
        <p:nvGrpSpPr>
          <p:cNvPr id="497" name="TextBox 13"/>
          <p:cNvGrpSpPr/>
          <p:nvPr/>
        </p:nvGrpSpPr>
        <p:grpSpPr>
          <a:xfrm>
            <a:off x="2501900" y="184150"/>
            <a:ext cx="5346700" cy="368301"/>
            <a:chOff x="0" y="0"/>
            <a:chExt cx="5346700" cy="368300"/>
          </a:xfrm>
        </p:grpSpPr>
        <p:sp>
          <p:nvSpPr>
            <p:cNvPr id="495" name="Rectangle"/>
            <p:cNvSpPr/>
            <p:nvPr/>
          </p:nvSpPr>
          <p:spPr>
            <a:xfrm>
              <a:off x="0" y="6349"/>
              <a:ext cx="5346700" cy="355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496" name="Insights from Model Performance"/>
            <p:cNvSpPr txBox="1"/>
            <p:nvPr/>
          </p:nvSpPr>
          <p:spPr>
            <a:xfrm>
              <a:off x="0" y="0"/>
              <a:ext cx="53467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Insights from Model Performance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5" name="TextBox 6"/>
          <p:cNvGrpSpPr/>
          <p:nvPr/>
        </p:nvGrpSpPr>
        <p:grpSpPr>
          <a:xfrm>
            <a:off x="1638300" y="2573337"/>
            <a:ext cx="7086600" cy="1025526"/>
            <a:chOff x="0" y="0"/>
            <a:chExt cx="7086600" cy="1025525"/>
          </a:xfrm>
        </p:grpSpPr>
        <p:sp>
          <p:nvSpPr>
            <p:cNvPr id="503" name="Rectangle"/>
            <p:cNvSpPr/>
            <p:nvPr/>
          </p:nvSpPr>
          <p:spPr>
            <a:xfrm>
              <a:off x="0" y="55562"/>
              <a:ext cx="7086600" cy="914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504" name="Business Implications and Recommendations"/>
            <p:cNvSpPr txBox="1"/>
            <p:nvPr/>
          </p:nvSpPr>
          <p:spPr>
            <a:xfrm>
              <a:off x="0" y="-1"/>
              <a:ext cx="7086600" cy="1025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Business Implications and Recommendations</a:t>
              </a:r>
            </a:p>
          </p:txBody>
        </p:sp>
      </p:grpSp>
      <p:grpSp>
        <p:nvGrpSpPr>
          <p:cNvPr id="508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506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507" name="Section 5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1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4800" y="10033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AutoShape 6"/>
          <p:cNvSpPr/>
          <p:nvPr/>
        </p:nvSpPr>
        <p:spPr>
          <a:xfrm>
            <a:off x="1003300" y="2501900"/>
            <a:ext cx="635000" cy="25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17" name="TextBox 7"/>
          <p:cNvGrpSpPr/>
          <p:nvPr/>
        </p:nvGrpSpPr>
        <p:grpSpPr>
          <a:xfrm>
            <a:off x="1003300" y="977900"/>
            <a:ext cx="3810000" cy="850900"/>
            <a:chOff x="0" y="0"/>
            <a:chExt cx="3810000" cy="850900"/>
          </a:xfrm>
        </p:grpSpPr>
        <p:sp>
          <p:nvSpPr>
            <p:cNvPr id="515" name="Rectangle"/>
            <p:cNvSpPr/>
            <p:nvPr/>
          </p:nvSpPr>
          <p:spPr>
            <a:xfrm>
              <a:off x="0" y="0"/>
              <a:ext cx="3810000" cy="8509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516" name="Utilizing LightGBM for Forecasting"/>
            <p:cNvSpPr txBox="1"/>
            <p:nvPr/>
          </p:nvSpPr>
          <p:spPr>
            <a:xfrm>
              <a:off x="0" y="12699"/>
              <a:ext cx="3810000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Utilizing LightGBM for Forecasting</a:t>
              </a:r>
            </a:p>
          </p:txBody>
        </p:sp>
      </p:grpSp>
      <p:grpSp>
        <p:nvGrpSpPr>
          <p:cNvPr id="520" name="TextBox 8"/>
          <p:cNvGrpSpPr/>
          <p:nvPr/>
        </p:nvGrpSpPr>
        <p:grpSpPr>
          <a:xfrm>
            <a:off x="1003300" y="2781300"/>
            <a:ext cx="3810000" cy="546100"/>
            <a:chOff x="0" y="0"/>
            <a:chExt cx="3810000" cy="546100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3810000" cy="546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519" name="Enhanced Predictive Performance"/>
            <p:cNvSpPr txBox="1"/>
            <p:nvPr/>
          </p:nvSpPr>
          <p:spPr>
            <a:xfrm>
              <a:off x="0" y="133349"/>
              <a:ext cx="381000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Enhanced Predictive Performance</a:t>
              </a:r>
            </a:p>
          </p:txBody>
        </p:sp>
      </p:grpSp>
      <p:grpSp>
        <p:nvGrpSpPr>
          <p:cNvPr id="523" name="TextBox 9"/>
          <p:cNvGrpSpPr/>
          <p:nvPr/>
        </p:nvGrpSpPr>
        <p:grpSpPr>
          <a:xfrm>
            <a:off x="1003300" y="3441700"/>
            <a:ext cx="3810000" cy="1257300"/>
            <a:chOff x="0" y="0"/>
            <a:chExt cx="3810000" cy="1257300"/>
          </a:xfrm>
        </p:grpSpPr>
        <p:sp>
          <p:nvSpPr>
            <p:cNvPr id="521" name="Rectangle"/>
            <p:cNvSpPr/>
            <p:nvPr/>
          </p:nvSpPr>
          <p:spPr>
            <a:xfrm>
              <a:off x="0" y="0"/>
              <a:ext cx="3810000" cy="1257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522" name="Leveraging ARIMA &amp; SARIMA allows for improved accuracy in stock price forecasting, enabling investors to make data-driven decisions that optimize trading strategies and enhance overall portfolio performance."/>
            <p:cNvSpPr txBox="1"/>
            <p:nvPr/>
          </p:nvSpPr>
          <p:spPr>
            <a:xfrm>
              <a:off x="0" y="27217"/>
              <a:ext cx="3810000" cy="12028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Leveraging ARIMA &amp; SARIMA allows for improved accuracy in stock price forecasting, enabling investors to make data-driven decisions that optimize trading strategies and enhance overall portfolio performance.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TextBox 6"/>
          <p:cNvGrpSpPr/>
          <p:nvPr/>
        </p:nvGrpSpPr>
        <p:grpSpPr>
          <a:xfrm>
            <a:off x="1638300" y="2628900"/>
            <a:ext cx="7086600" cy="914400"/>
            <a:chOff x="0" y="0"/>
            <a:chExt cx="7086600" cy="914400"/>
          </a:xfrm>
        </p:grpSpPr>
        <p:sp>
          <p:nvSpPr>
            <p:cNvPr id="110" name="Rectangle"/>
            <p:cNvSpPr/>
            <p:nvPr/>
          </p:nvSpPr>
          <p:spPr>
            <a:xfrm>
              <a:off x="0" y="0"/>
              <a:ext cx="7086600" cy="914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111" name="Introduction to Stock Price Prediction"/>
            <p:cNvSpPr txBox="1"/>
            <p:nvPr/>
          </p:nvSpPr>
          <p:spPr>
            <a:xfrm>
              <a:off x="0" y="215899"/>
              <a:ext cx="7086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Introduction to Stock Price Prediction</a:t>
              </a:r>
            </a:p>
          </p:txBody>
        </p:sp>
      </p:grpSp>
      <p:grpSp>
        <p:nvGrpSpPr>
          <p:cNvPr id="115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113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114" name="Section 1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2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000" t="0" r="999" b="0"/>
          <a:stretch>
            <a:fillRect/>
          </a:stretch>
        </p:blipFill>
        <p:spPr>
          <a:xfrm flipH="1" rot="10800000">
            <a:off x="8877300" y="304800"/>
            <a:ext cx="1193801" cy="166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1" name="TextBox 6"/>
          <p:cNvGrpSpPr/>
          <p:nvPr/>
        </p:nvGrpSpPr>
        <p:grpSpPr>
          <a:xfrm>
            <a:off x="927100" y="342900"/>
            <a:ext cx="7785100" cy="520700"/>
            <a:chOff x="0" y="0"/>
            <a:chExt cx="7785100" cy="520700"/>
          </a:xfrm>
        </p:grpSpPr>
        <p:sp>
          <p:nvSpPr>
            <p:cNvPr id="529" name="Rectangle"/>
            <p:cNvSpPr/>
            <p:nvPr/>
          </p:nvSpPr>
          <p:spPr>
            <a:xfrm>
              <a:off x="0" y="0"/>
              <a:ext cx="7785100" cy="520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48148"/>
                </a:lnSpc>
                <a:defRPr sz="1100"/>
              </a:pPr>
            </a:p>
          </p:txBody>
        </p:sp>
        <p:sp>
          <p:nvSpPr>
            <p:cNvPr id="530" name="Strategic Buy/Sell Decisions"/>
            <p:cNvSpPr txBox="1"/>
            <p:nvPr/>
          </p:nvSpPr>
          <p:spPr>
            <a:xfrm>
              <a:off x="0" y="57150"/>
              <a:ext cx="77851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48148"/>
                </a:lnSpc>
                <a:defRPr b="1" sz="27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700">
                  <a:solidFill>
                    <a:srgbClr val="FFFFFF"/>
                  </a:solidFill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Strategic Buy/Sell Decisions</a:t>
              </a:r>
            </a:p>
          </p:txBody>
        </p:sp>
      </p:grpSp>
      <p:pic>
        <p:nvPicPr>
          <p:cNvPr id="532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rcRect l="0" t="5000" r="0" b="4999"/>
          <a:stretch>
            <a:fillRect/>
          </a:stretch>
        </p:blipFill>
        <p:spPr>
          <a:xfrm rot="5400000">
            <a:off x="584199" y="2158999"/>
            <a:ext cx="3467101" cy="27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0" t="5000" r="0" b="4999"/>
          <a:stretch>
            <a:fillRect/>
          </a:stretch>
        </p:blipFill>
        <p:spPr>
          <a:xfrm rot="5400000">
            <a:off x="3721099" y="1600199"/>
            <a:ext cx="3467101" cy="27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5000" r="0" b="4999"/>
          <a:stretch>
            <a:fillRect/>
          </a:stretch>
        </p:blipFill>
        <p:spPr>
          <a:xfrm rot="5400000">
            <a:off x="6845299" y="2095499"/>
            <a:ext cx="3467101" cy="27813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7" name="TextBox 10"/>
          <p:cNvGrpSpPr/>
          <p:nvPr/>
        </p:nvGrpSpPr>
        <p:grpSpPr>
          <a:xfrm>
            <a:off x="1028700" y="3289299"/>
            <a:ext cx="2578101" cy="1696354"/>
            <a:chOff x="0" y="0"/>
            <a:chExt cx="2578100" cy="1696352"/>
          </a:xfrm>
        </p:grpSpPr>
        <p:sp>
          <p:nvSpPr>
            <p:cNvPr id="535" name="Rectangle"/>
            <p:cNvSpPr/>
            <p:nvPr/>
          </p:nvSpPr>
          <p:spPr>
            <a:xfrm>
              <a:off x="0" y="86176"/>
              <a:ext cx="25781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536" name="Leverage predictive analytics to identify optimal buy/sell opportunities, ensuring decisions are based on reliable forecasts and market trends."/>
            <p:cNvSpPr txBox="1"/>
            <p:nvPr/>
          </p:nvSpPr>
          <p:spPr>
            <a:xfrm>
              <a:off x="0" y="-1"/>
              <a:ext cx="2578100" cy="169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Leverage predictive analytics to identify optimal buy/sell opportunities, ensuring decisions are based on reliable forecasts and market trends.</a:t>
              </a:r>
            </a:p>
          </p:txBody>
        </p:sp>
      </p:grpSp>
      <p:pic>
        <p:nvPicPr>
          <p:cNvPr id="538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7500" y="17018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TextBox 12"/>
          <p:cNvGrpSpPr/>
          <p:nvPr/>
        </p:nvGrpSpPr>
        <p:grpSpPr>
          <a:xfrm>
            <a:off x="1587500" y="1816100"/>
            <a:ext cx="749300" cy="444501"/>
            <a:chOff x="0" y="0"/>
            <a:chExt cx="749300" cy="444500"/>
          </a:xfrm>
        </p:grpSpPr>
        <p:sp>
          <p:nvSpPr>
            <p:cNvPr id="539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540" name="01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01</a:t>
              </a:r>
            </a:p>
          </p:txBody>
        </p:sp>
      </p:grpSp>
      <p:pic>
        <p:nvPicPr>
          <p:cNvPr id="542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24400" y="12065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TextBox 14"/>
          <p:cNvGrpSpPr/>
          <p:nvPr/>
        </p:nvGrpSpPr>
        <p:grpSpPr>
          <a:xfrm>
            <a:off x="4724400" y="1320800"/>
            <a:ext cx="749300" cy="444501"/>
            <a:chOff x="0" y="0"/>
            <a:chExt cx="749300" cy="444500"/>
          </a:xfrm>
        </p:grpSpPr>
        <p:sp>
          <p:nvSpPr>
            <p:cNvPr id="543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544" name="02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02</a:t>
              </a:r>
            </a:p>
          </p:txBody>
        </p:sp>
      </p:grpSp>
      <p:pic>
        <p:nvPicPr>
          <p:cNvPr id="546" name="Picture 15" descr="Pictur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61300" y="1651000"/>
            <a:ext cx="749300" cy="749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TextBox 16"/>
          <p:cNvGrpSpPr/>
          <p:nvPr/>
        </p:nvGrpSpPr>
        <p:grpSpPr>
          <a:xfrm>
            <a:off x="7861300" y="1765300"/>
            <a:ext cx="749300" cy="444501"/>
            <a:chOff x="0" y="0"/>
            <a:chExt cx="749300" cy="444500"/>
          </a:xfrm>
        </p:grpSpPr>
        <p:sp>
          <p:nvSpPr>
            <p:cNvPr id="547" name="Rectangle"/>
            <p:cNvSpPr/>
            <p:nvPr/>
          </p:nvSpPr>
          <p:spPr>
            <a:xfrm>
              <a:off x="0" y="12699"/>
              <a:ext cx="749300" cy="419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3793"/>
                </a:lnSpc>
                <a:defRPr sz="1100"/>
              </a:pPr>
            </a:p>
          </p:txBody>
        </p:sp>
        <p:sp>
          <p:nvSpPr>
            <p:cNvPr id="548" name="03"/>
            <p:cNvSpPr txBox="1"/>
            <p:nvPr/>
          </p:nvSpPr>
          <p:spPr>
            <a:xfrm>
              <a:off x="0" y="0"/>
              <a:ext cx="74930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3793"/>
                </a:lnSpc>
                <a:def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9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03</a:t>
              </a:r>
            </a:p>
          </p:txBody>
        </p:sp>
      </p:grpSp>
      <p:grpSp>
        <p:nvGrpSpPr>
          <p:cNvPr id="552" name="TextBox 17"/>
          <p:cNvGrpSpPr/>
          <p:nvPr/>
        </p:nvGrpSpPr>
        <p:grpSpPr>
          <a:xfrm>
            <a:off x="930590" y="2518568"/>
            <a:ext cx="2514601" cy="512764"/>
            <a:chOff x="0" y="0"/>
            <a:chExt cx="2514600" cy="512762"/>
          </a:xfrm>
        </p:grpSpPr>
        <p:sp>
          <p:nvSpPr>
            <p:cNvPr id="550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551" name="Data-Driven Decision Making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Data-Driven Decision Making</a:t>
              </a:r>
            </a:p>
          </p:txBody>
        </p:sp>
      </p:grpSp>
      <p:grpSp>
        <p:nvGrpSpPr>
          <p:cNvPr id="555" name="TextBox 18"/>
          <p:cNvGrpSpPr/>
          <p:nvPr/>
        </p:nvGrpSpPr>
        <p:grpSpPr>
          <a:xfrm>
            <a:off x="4108450" y="2644323"/>
            <a:ext cx="2578100" cy="1696353"/>
            <a:chOff x="0" y="0"/>
            <a:chExt cx="2578100" cy="1696352"/>
          </a:xfrm>
        </p:grpSpPr>
        <p:sp>
          <p:nvSpPr>
            <p:cNvPr id="553" name="Rectangle"/>
            <p:cNvSpPr/>
            <p:nvPr/>
          </p:nvSpPr>
          <p:spPr>
            <a:xfrm>
              <a:off x="0" y="238576"/>
              <a:ext cx="2578100" cy="12192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554" name="Continuously assess economic indicators and sector news to refine buy/sell strategies, enhancing responsiveness to market dynamics."/>
            <p:cNvSpPr txBox="1"/>
            <p:nvPr/>
          </p:nvSpPr>
          <p:spPr>
            <a:xfrm>
              <a:off x="0" y="-1"/>
              <a:ext cx="2578100" cy="169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Continuously assess economic indicators and sector news to refine buy/sell strategies, enhancing responsiveness to market dynamics.</a:t>
              </a:r>
            </a:p>
          </p:txBody>
        </p:sp>
      </p:grpSp>
      <p:grpSp>
        <p:nvGrpSpPr>
          <p:cNvPr id="558" name="TextBox 19"/>
          <p:cNvGrpSpPr/>
          <p:nvPr/>
        </p:nvGrpSpPr>
        <p:grpSpPr>
          <a:xfrm>
            <a:off x="3930650" y="2043680"/>
            <a:ext cx="2514600" cy="512764"/>
            <a:chOff x="0" y="0"/>
            <a:chExt cx="2514600" cy="512762"/>
          </a:xfrm>
        </p:grpSpPr>
        <p:sp>
          <p:nvSpPr>
            <p:cNvPr id="556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557" name="Market Indicator Integration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Market Indicator Integration</a:t>
              </a:r>
            </a:p>
          </p:txBody>
        </p:sp>
      </p:grpSp>
      <p:grpSp>
        <p:nvGrpSpPr>
          <p:cNvPr id="561" name="TextBox 20"/>
          <p:cNvGrpSpPr/>
          <p:nvPr/>
        </p:nvGrpSpPr>
        <p:grpSpPr>
          <a:xfrm>
            <a:off x="7200900" y="3056167"/>
            <a:ext cx="2578100" cy="2066466"/>
            <a:chOff x="0" y="0"/>
            <a:chExt cx="2578100" cy="2066465"/>
          </a:xfrm>
        </p:grpSpPr>
        <p:sp>
          <p:nvSpPr>
            <p:cNvPr id="559" name="Rectangle"/>
            <p:cNvSpPr/>
            <p:nvPr/>
          </p:nvSpPr>
          <p:spPr>
            <a:xfrm>
              <a:off x="0" y="271232"/>
              <a:ext cx="25781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560" name="Align buy/sell decisions with individual risk tolerance, balancing aggressive investments with conservative choices to optimize portfolio performance."/>
            <p:cNvSpPr txBox="1"/>
            <p:nvPr/>
          </p:nvSpPr>
          <p:spPr>
            <a:xfrm>
              <a:off x="0" y="0"/>
              <a:ext cx="25781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KG Primary Penmanship&quot;"/>
                  <a:ea typeface="&quot;KG Primary Penmanship&quot;"/>
                  <a:cs typeface="&quot;KG Primary Penmanship&quot;"/>
                  <a:sym typeface="&quot;KG Primary Penmanship&quot;"/>
                </a:rPr>
                <a:t>Align buy/sell decisions with individual risk tolerance, balancing aggressive investments with conservative choices to optimize portfolio performance.</a:t>
              </a:r>
            </a:p>
          </p:txBody>
        </p:sp>
      </p:grpSp>
      <p:grpSp>
        <p:nvGrpSpPr>
          <p:cNvPr id="564" name="TextBox 21"/>
          <p:cNvGrpSpPr/>
          <p:nvPr/>
        </p:nvGrpSpPr>
        <p:grpSpPr>
          <a:xfrm>
            <a:off x="7086600" y="2471852"/>
            <a:ext cx="2514600" cy="512763"/>
            <a:chOff x="0" y="0"/>
            <a:chExt cx="2514600" cy="512762"/>
          </a:xfrm>
        </p:grpSpPr>
        <p:sp>
          <p:nvSpPr>
            <p:cNvPr id="562" name="Rectangle"/>
            <p:cNvSpPr/>
            <p:nvPr/>
          </p:nvSpPr>
          <p:spPr>
            <a:xfrm>
              <a:off x="0" y="15081"/>
              <a:ext cx="25146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563" name="Risk Management Strategies"/>
            <p:cNvSpPr txBox="1"/>
            <p:nvPr/>
          </p:nvSpPr>
          <p:spPr>
            <a:xfrm>
              <a:off x="0" y="0"/>
              <a:ext cx="25146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000000">
                      <a:alpha val="87843"/>
                    </a:srgbClr>
                  </a:solidFill>
                  <a:latin typeface="苹方-简"/>
                  <a:ea typeface="苹方-简"/>
                  <a:cs typeface="苹方-简"/>
                  <a:sym typeface="苹方-简"/>
                </a:rPr>
                <a:t>Risk Management Strategies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9000" r="0" b="9000"/>
          <a:stretch>
            <a:fillRect/>
          </a:stretch>
        </p:blipFill>
        <p:spPr>
          <a:xfrm>
            <a:off x="215900" y="1600199"/>
            <a:ext cx="3022600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2" name="TextBox 6"/>
          <p:cNvGrpSpPr/>
          <p:nvPr/>
        </p:nvGrpSpPr>
        <p:grpSpPr>
          <a:xfrm>
            <a:off x="457200" y="3666067"/>
            <a:ext cx="2832100" cy="1126065"/>
            <a:chOff x="0" y="0"/>
            <a:chExt cx="2832100" cy="1126064"/>
          </a:xfrm>
        </p:grpSpPr>
        <p:sp>
          <p:nvSpPr>
            <p:cNvPr id="570" name="Rectangle"/>
            <p:cNvSpPr/>
            <p:nvPr/>
          </p:nvSpPr>
          <p:spPr>
            <a:xfrm>
              <a:off x="0" y="42332"/>
              <a:ext cx="2832100" cy="1041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3333"/>
                </a:lnSpc>
                <a:defRPr sz="1100"/>
              </a:pPr>
            </a:p>
          </p:txBody>
        </p:sp>
        <p:sp>
          <p:nvSpPr>
            <p:cNvPr id="571" name="Conduct thorough evaluations of potential risks by analyzing market trends, economic indicators, and historical data to inform strategic investment decisions and enhance portfolio resilience."/>
            <p:cNvSpPr txBox="1"/>
            <p:nvPr/>
          </p:nvSpPr>
          <p:spPr>
            <a:xfrm>
              <a:off x="0" y="-1"/>
              <a:ext cx="2832100" cy="112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33333"/>
                </a:lnSpc>
                <a:def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rPr>
                <a:t>Conduct thorough evaluations of potential risks by analyzing market trends, economic indicators, and historical data to inform strategic investment decisions and enhance portfolio resilience.</a:t>
              </a:r>
            </a:p>
          </p:txBody>
        </p:sp>
      </p:grpSp>
      <p:pic>
        <p:nvPicPr>
          <p:cNvPr id="573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rcRect l="0" t="15000" r="0" b="14999"/>
          <a:stretch>
            <a:fillRect/>
          </a:stretch>
        </p:blipFill>
        <p:spPr>
          <a:xfrm>
            <a:off x="723900" y="2933700"/>
            <a:ext cx="2184400" cy="660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6" name="TextBox 8"/>
          <p:cNvGrpSpPr/>
          <p:nvPr/>
        </p:nvGrpSpPr>
        <p:grpSpPr>
          <a:xfrm>
            <a:off x="774700" y="3009900"/>
            <a:ext cx="2057400" cy="330200"/>
            <a:chOff x="0" y="0"/>
            <a:chExt cx="2057400" cy="330200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2057400" cy="330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  <a:defRPr sz="1100"/>
              </a:pPr>
            </a:p>
          </p:txBody>
        </p:sp>
        <p:sp>
          <p:nvSpPr>
            <p:cNvPr id="575" name="Comprehensive Risk Assessment"/>
            <p:cNvSpPr txBox="1"/>
            <p:nvPr/>
          </p:nvSpPr>
          <p:spPr>
            <a:xfrm>
              <a:off x="0" y="96564"/>
              <a:ext cx="2057400" cy="137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0000"/>
                </a:lnSpc>
                <a:defRPr b="1" sz="1000"/>
              </a:lvl1pPr>
            </a:lstStyle>
            <a:p>
              <a:pPr>
                <a:defRPr b="0" sz="1800"/>
              </a:pPr>
              <a:r>
                <a:rPr b="1" sz="1000"/>
                <a:t>Comprehensive Risk Assessment</a:t>
              </a:r>
            </a:p>
          </p:txBody>
        </p:sp>
      </p:grpSp>
      <p:pic>
        <p:nvPicPr>
          <p:cNvPr id="577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1000" r="0" b="999"/>
          <a:stretch>
            <a:fillRect/>
          </a:stretch>
        </p:blipFill>
        <p:spPr>
          <a:xfrm>
            <a:off x="3632200" y="1600200"/>
            <a:ext cx="3022600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0" name="TextBox 10"/>
          <p:cNvGrpSpPr/>
          <p:nvPr/>
        </p:nvGrpSpPr>
        <p:grpSpPr>
          <a:xfrm>
            <a:off x="3733800" y="3547535"/>
            <a:ext cx="2832100" cy="1363131"/>
            <a:chOff x="0" y="0"/>
            <a:chExt cx="2832100" cy="1363130"/>
          </a:xfrm>
        </p:grpSpPr>
        <p:sp>
          <p:nvSpPr>
            <p:cNvPr id="578" name="Rectangle"/>
            <p:cNvSpPr/>
            <p:nvPr/>
          </p:nvSpPr>
          <p:spPr>
            <a:xfrm>
              <a:off x="0" y="160865"/>
              <a:ext cx="2832100" cy="1041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3333"/>
                </a:lnSpc>
                <a:defRPr sz="1100"/>
              </a:pPr>
            </a:p>
          </p:txBody>
        </p:sp>
        <p:sp>
          <p:nvSpPr>
            <p:cNvPr id="579" name="Implement flexible risk management protocols that adapt to changing market conditions, allowing for timely adjustments in investment strategies to mitigate losses and capitalize on emerging opportunities."/>
            <p:cNvSpPr txBox="1"/>
            <p:nvPr/>
          </p:nvSpPr>
          <p:spPr>
            <a:xfrm>
              <a:off x="0" y="-1"/>
              <a:ext cx="2832100" cy="13631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33333"/>
                </a:lnSpc>
                <a:def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rPr>
                <a:t>Implement flexible risk management protocols that adapt to changing market conditions, allowing for timely adjustments in investment strategies to mitigate losses and capitalize on emerging opportunities.</a:t>
              </a:r>
            </a:p>
          </p:txBody>
        </p:sp>
      </p:grpSp>
      <p:pic>
        <p:nvPicPr>
          <p:cNvPr id="581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rcRect l="0" t="15000" r="0" b="14999"/>
          <a:stretch>
            <a:fillRect/>
          </a:stretch>
        </p:blipFill>
        <p:spPr>
          <a:xfrm>
            <a:off x="4127500" y="2933700"/>
            <a:ext cx="2184400" cy="660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4" name="TextBox 12"/>
          <p:cNvGrpSpPr/>
          <p:nvPr/>
        </p:nvGrpSpPr>
        <p:grpSpPr>
          <a:xfrm>
            <a:off x="4152900" y="3009900"/>
            <a:ext cx="2057400" cy="304800"/>
            <a:chOff x="0" y="0"/>
            <a:chExt cx="2057400" cy="304800"/>
          </a:xfrm>
        </p:grpSpPr>
        <p:sp>
          <p:nvSpPr>
            <p:cNvPr id="582" name="Rectangle"/>
            <p:cNvSpPr/>
            <p:nvPr/>
          </p:nvSpPr>
          <p:spPr>
            <a:xfrm>
              <a:off x="0" y="0"/>
              <a:ext cx="20574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  <a:defRPr sz="1100"/>
              </a:pPr>
            </a:p>
          </p:txBody>
        </p:sp>
        <p:sp>
          <p:nvSpPr>
            <p:cNvPr id="583" name="Dynamic Risk Adjustment"/>
            <p:cNvSpPr txBox="1"/>
            <p:nvPr/>
          </p:nvSpPr>
          <p:spPr>
            <a:xfrm>
              <a:off x="0" y="83864"/>
              <a:ext cx="2057400" cy="137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0000"/>
                </a:lnSpc>
                <a:defRPr b="1" sz="1000"/>
              </a:lvl1pPr>
            </a:lstStyle>
            <a:p>
              <a:pPr>
                <a:defRPr b="0" sz="1800"/>
              </a:pPr>
              <a:r>
                <a:rPr b="1" sz="1000"/>
                <a:t>Dynamic Risk Adjustment</a:t>
              </a:r>
            </a:p>
          </p:txBody>
        </p:sp>
      </p:grpSp>
      <p:pic>
        <p:nvPicPr>
          <p:cNvPr id="585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rcRect l="0" t="1000" r="0" b="999"/>
          <a:stretch>
            <a:fillRect/>
          </a:stretch>
        </p:blipFill>
        <p:spPr>
          <a:xfrm>
            <a:off x="7048500" y="1600200"/>
            <a:ext cx="3022600" cy="168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8" name="TextBox 14"/>
          <p:cNvGrpSpPr/>
          <p:nvPr/>
        </p:nvGrpSpPr>
        <p:grpSpPr>
          <a:xfrm>
            <a:off x="7162800" y="3666067"/>
            <a:ext cx="2832100" cy="1126065"/>
            <a:chOff x="0" y="0"/>
            <a:chExt cx="2832100" cy="1126064"/>
          </a:xfrm>
        </p:grpSpPr>
        <p:sp>
          <p:nvSpPr>
            <p:cNvPr id="586" name="Rectangle"/>
            <p:cNvSpPr/>
            <p:nvPr/>
          </p:nvSpPr>
          <p:spPr>
            <a:xfrm>
              <a:off x="0" y="42332"/>
              <a:ext cx="2832100" cy="1041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3333"/>
                </a:lnSpc>
                <a:defRPr sz="1100"/>
              </a:pPr>
            </a:p>
          </p:txBody>
        </p:sp>
        <p:sp>
          <p:nvSpPr>
            <p:cNvPr id="587" name="Promote continuous learning for investors regarding risk management techniques, ensuring they are equipped with the knowledge to make informed decisions and effectively navigate market volatility."/>
            <p:cNvSpPr txBox="1"/>
            <p:nvPr/>
          </p:nvSpPr>
          <p:spPr>
            <a:xfrm>
              <a:off x="0" y="-1"/>
              <a:ext cx="2832100" cy="112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33333"/>
                </a:lnSpc>
                <a:def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200">
                  <a:solidFill>
                    <a:srgbClr val="FFFFFF"/>
                  </a:solidFill>
                  <a:latin typeface="&quot;阿里巴巴普惠体 B&quot;"/>
                  <a:ea typeface="&quot;阿里巴巴普惠体 B&quot;"/>
                  <a:cs typeface="&quot;阿里巴巴普惠体 B&quot;"/>
                  <a:sym typeface="&quot;阿里巴巴普惠体 B&quot;"/>
                </a:rPr>
                <a:t>Promote continuous learning for investors regarding risk management techniques, ensuring they are equipped with the knowledge to make informed decisions and effectively navigate market volatility.</a:t>
              </a:r>
            </a:p>
          </p:txBody>
        </p:sp>
      </p:grpSp>
      <p:pic>
        <p:nvPicPr>
          <p:cNvPr id="589" name="Picture 15" descr="Picture 15"/>
          <p:cNvPicPr>
            <a:picLocks noChangeAspect="1"/>
          </p:cNvPicPr>
          <p:nvPr/>
        </p:nvPicPr>
        <p:blipFill>
          <a:blip r:embed="rId5">
            <a:extLst/>
          </a:blip>
          <a:srcRect l="0" t="15000" r="0" b="14999"/>
          <a:stretch>
            <a:fillRect/>
          </a:stretch>
        </p:blipFill>
        <p:spPr>
          <a:xfrm>
            <a:off x="7556500" y="2933700"/>
            <a:ext cx="2184400" cy="660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TextBox 16"/>
          <p:cNvGrpSpPr/>
          <p:nvPr/>
        </p:nvGrpSpPr>
        <p:grpSpPr>
          <a:xfrm>
            <a:off x="7620000" y="3009900"/>
            <a:ext cx="2057400" cy="330200"/>
            <a:chOff x="0" y="0"/>
            <a:chExt cx="2057400" cy="330200"/>
          </a:xfrm>
        </p:grpSpPr>
        <p:sp>
          <p:nvSpPr>
            <p:cNvPr id="590" name="Rectangle"/>
            <p:cNvSpPr/>
            <p:nvPr/>
          </p:nvSpPr>
          <p:spPr>
            <a:xfrm>
              <a:off x="0" y="0"/>
              <a:ext cx="2057400" cy="330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  <a:defRPr sz="1100"/>
              </a:pPr>
            </a:p>
          </p:txBody>
        </p:sp>
        <p:sp>
          <p:nvSpPr>
            <p:cNvPr id="591" name="Investor Education and Training"/>
            <p:cNvSpPr txBox="1"/>
            <p:nvPr/>
          </p:nvSpPr>
          <p:spPr>
            <a:xfrm>
              <a:off x="0" y="96564"/>
              <a:ext cx="2057400" cy="137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0000"/>
                </a:lnSpc>
                <a:defRPr b="1" sz="1000"/>
              </a:lvl1pPr>
            </a:lstStyle>
            <a:p>
              <a:pPr>
                <a:defRPr b="0" sz="1800"/>
              </a:pPr>
              <a:r>
                <a:rPr b="1" sz="1000"/>
                <a:t>Investor Education and Training</a:t>
              </a:r>
            </a:p>
          </p:txBody>
        </p:sp>
      </p:grpSp>
      <p:grpSp>
        <p:nvGrpSpPr>
          <p:cNvPr id="595" name="TextBox 17"/>
          <p:cNvGrpSpPr/>
          <p:nvPr/>
        </p:nvGrpSpPr>
        <p:grpSpPr>
          <a:xfrm>
            <a:off x="355600" y="292100"/>
            <a:ext cx="9474200" cy="393701"/>
            <a:chOff x="0" y="0"/>
            <a:chExt cx="9474200" cy="393700"/>
          </a:xfrm>
        </p:grpSpPr>
        <p:sp>
          <p:nvSpPr>
            <p:cNvPr id="593" name="Rectangle"/>
            <p:cNvSpPr/>
            <p:nvPr/>
          </p:nvSpPr>
          <p:spPr>
            <a:xfrm>
              <a:off x="0" y="12700"/>
              <a:ext cx="94742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594" name="Risk Management Strategies"/>
            <p:cNvSpPr txBox="1"/>
            <p:nvPr/>
          </p:nvSpPr>
          <p:spPr>
            <a:xfrm>
              <a:off x="0" y="0"/>
              <a:ext cx="94742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Risk Management Strategies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9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3" name="TextBox 6"/>
          <p:cNvGrpSpPr/>
          <p:nvPr/>
        </p:nvGrpSpPr>
        <p:grpSpPr>
          <a:xfrm>
            <a:off x="1638300" y="2616199"/>
            <a:ext cx="7086600" cy="482601"/>
            <a:chOff x="0" y="0"/>
            <a:chExt cx="7086600" cy="482600"/>
          </a:xfrm>
        </p:grpSpPr>
        <p:sp>
          <p:nvSpPr>
            <p:cNvPr id="601" name="Rectangle"/>
            <p:cNvSpPr/>
            <p:nvPr/>
          </p:nvSpPr>
          <p:spPr>
            <a:xfrm>
              <a:off x="0" y="12700"/>
              <a:ext cx="7086600" cy="4572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602" name="Final Deliverables and Next Steps"/>
            <p:cNvSpPr txBox="1"/>
            <p:nvPr/>
          </p:nvSpPr>
          <p:spPr>
            <a:xfrm>
              <a:off x="0" y="-1"/>
              <a:ext cx="7086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Final Deliverables and Next Steps</a:t>
              </a:r>
            </a:p>
          </p:txBody>
        </p:sp>
      </p:grpSp>
      <p:grpSp>
        <p:nvGrpSpPr>
          <p:cNvPr id="606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604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605" name="Section 6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8000" t="0" r="18000" b="0"/>
          <a:stretch>
            <a:fillRect/>
          </a:stretch>
        </p:blipFill>
        <p:spPr>
          <a:xfrm rot="5400000">
            <a:off x="457200" y="1104900"/>
            <a:ext cx="4432300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18000" t="0" r="18000" b="0"/>
          <a:stretch>
            <a:fillRect/>
          </a:stretch>
        </p:blipFill>
        <p:spPr>
          <a:xfrm rot="16200000">
            <a:off x="5372100" y="1142999"/>
            <a:ext cx="4394200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rcRect l="0" t="13000" r="0" b="13000"/>
          <a:stretch>
            <a:fillRect/>
          </a:stretch>
        </p:blipFill>
        <p:spPr>
          <a:xfrm>
            <a:off x="1117600" y="2832100"/>
            <a:ext cx="341630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0" t="13000" r="0" b="13000"/>
          <a:stretch>
            <a:fillRect/>
          </a:stretch>
        </p:blipFill>
        <p:spPr>
          <a:xfrm>
            <a:off x="5778500" y="2857500"/>
            <a:ext cx="341630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rcRect l="0" t="34000" r="0" b="34000"/>
          <a:stretch>
            <a:fillRect/>
          </a:stretch>
        </p:blipFill>
        <p:spPr>
          <a:xfrm>
            <a:off x="647700" y="2146300"/>
            <a:ext cx="4013200" cy="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TextBox 10"/>
          <p:cNvGrpSpPr/>
          <p:nvPr/>
        </p:nvGrpSpPr>
        <p:grpSpPr>
          <a:xfrm>
            <a:off x="647700" y="635000"/>
            <a:ext cx="1397000" cy="1511300"/>
            <a:chOff x="0" y="0"/>
            <a:chExt cx="1397000" cy="1511300"/>
          </a:xfrm>
        </p:grpSpPr>
        <p:sp>
          <p:nvSpPr>
            <p:cNvPr id="616" name="Rectangle"/>
            <p:cNvSpPr/>
            <p:nvPr/>
          </p:nvSpPr>
          <p:spPr>
            <a:xfrm>
              <a:off x="0" y="0"/>
              <a:ext cx="13970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56250"/>
                </a:lnSpc>
                <a:defRPr sz="1100"/>
              </a:pPr>
            </a:p>
          </p:txBody>
        </p:sp>
        <p:sp>
          <p:nvSpPr>
            <p:cNvPr id="617" name="01"/>
            <p:cNvSpPr txBox="1"/>
            <p:nvPr/>
          </p:nvSpPr>
          <p:spPr>
            <a:xfrm>
              <a:off x="0" y="514349"/>
              <a:ext cx="13970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56250"/>
                </a:lnSpc>
                <a:def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01</a:t>
              </a:r>
            </a:p>
          </p:txBody>
        </p:sp>
      </p:grpSp>
      <p:grpSp>
        <p:nvGrpSpPr>
          <p:cNvPr id="621" name="TextBox 11"/>
          <p:cNvGrpSpPr/>
          <p:nvPr/>
        </p:nvGrpSpPr>
        <p:grpSpPr>
          <a:xfrm>
            <a:off x="647700" y="635000"/>
            <a:ext cx="1397000" cy="1511300"/>
            <a:chOff x="0" y="0"/>
            <a:chExt cx="1397000" cy="1511300"/>
          </a:xfrm>
        </p:grpSpPr>
        <p:sp>
          <p:nvSpPr>
            <p:cNvPr id="619" name="Rectangle"/>
            <p:cNvSpPr/>
            <p:nvPr/>
          </p:nvSpPr>
          <p:spPr>
            <a:xfrm>
              <a:off x="0" y="0"/>
              <a:ext cx="13970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35294"/>
                </a:lnSpc>
                <a:defRPr sz="1100"/>
              </a:pPr>
            </a:p>
          </p:txBody>
        </p:sp>
        <p:sp>
          <p:nvSpPr>
            <p:cNvPr id="620" name="."/>
            <p:cNvSpPr txBox="1"/>
            <p:nvPr/>
          </p:nvSpPr>
          <p:spPr>
            <a:xfrm>
              <a:off x="0" y="495299"/>
              <a:ext cx="13970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35294"/>
                </a:lnSpc>
                <a:def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.</a:t>
              </a:r>
            </a:p>
          </p:txBody>
        </p:sp>
      </p:grpSp>
      <p:grpSp>
        <p:nvGrpSpPr>
          <p:cNvPr id="624" name="TextBox 12"/>
          <p:cNvGrpSpPr/>
          <p:nvPr/>
        </p:nvGrpSpPr>
        <p:grpSpPr>
          <a:xfrm>
            <a:off x="5372100" y="635000"/>
            <a:ext cx="1371600" cy="1511300"/>
            <a:chOff x="0" y="0"/>
            <a:chExt cx="1371600" cy="1511300"/>
          </a:xfrm>
        </p:grpSpPr>
        <p:sp>
          <p:nvSpPr>
            <p:cNvPr id="622" name="Rectangle"/>
            <p:cNvSpPr/>
            <p:nvPr/>
          </p:nvSpPr>
          <p:spPr>
            <a:xfrm>
              <a:off x="0" y="0"/>
              <a:ext cx="13716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56250"/>
                </a:lnSpc>
                <a:defRPr sz="1100"/>
              </a:pPr>
            </a:p>
          </p:txBody>
        </p:sp>
        <p:sp>
          <p:nvSpPr>
            <p:cNvPr id="623" name="02"/>
            <p:cNvSpPr txBox="1"/>
            <p:nvPr/>
          </p:nvSpPr>
          <p:spPr>
            <a:xfrm>
              <a:off x="0" y="514349"/>
              <a:ext cx="1371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56250"/>
                </a:lnSpc>
                <a:def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02</a:t>
              </a:r>
            </a:p>
          </p:txBody>
        </p:sp>
      </p:grpSp>
      <p:grpSp>
        <p:nvGrpSpPr>
          <p:cNvPr id="627" name="TextBox 13"/>
          <p:cNvGrpSpPr/>
          <p:nvPr/>
        </p:nvGrpSpPr>
        <p:grpSpPr>
          <a:xfrm>
            <a:off x="5372100" y="635000"/>
            <a:ext cx="1371600" cy="1511300"/>
            <a:chOff x="0" y="0"/>
            <a:chExt cx="1371600" cy="1511300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13716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35294"/>
                </a:lnSpc>
                <a:defRPr sz="1100"/>
              </a:pPr>
            </a:p>
          </p:txBody>
        </p:sp>
        <p:sp>
          <p:nvSpPr>
            <p:cNvPr id="626" name="."/>
            <p:cNvSpPr txBox="1"/>
            <p:nvPr/>
          </p:nvSpPr>
          <p:spPr>
            <a:xfrm>
              <a:off x="0" y="495299"/>
              <a:ext cx="13716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35294"/>
                </a:lnSpc>
                <a:def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.</a:t>
              </a:r>
            </a:p>
          </p:txBody>
        </p:sp>
      </p:grpSp>
      <p:grpSp>
        <p:nvGrpSpPr>
          <p:cNvPr id="630" name="TextBox 14"/>
          <p:cNvGrpSpPr/>
          <p:nvPr/>
        </p:nvGrpSpPr>
        <p:grpSpPr>
          <a:xfrm>
            <a:off x="1117600" y="2789467"/>
            <a:ext cx="3048000" cy="2066466"/>
            <a:chOff x="0" y="0"/>
            <a:chExt cx="3048000" cy="2066465"/>
          </a:xfrm>
        </p:grpSpPr>
        <p:sp>
          <p:nvSpPr>
            <p:cNvPr id="628" name="Rectangle"/>
            <p:cNvSpPr/>
            <p:nvPr/>
          </p:nvSpPr>
          <p:spPr>
            <a:xfrm>
              <a:off x="0" y="118832"/>
              <a:ext cx="3048000" cy="18288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71428"/>
                </a:lnSpc>
                <a:defRPr sz="1100"/>
              </a:pPr>
            </a:p>
          </p:txBody>
        </p:sp>
        <p:sp>
          <p:nvSpPr>
            <p:cNvPr id="629" name="The deliverables include a structured PowerPoint presentation that effectively communicates critical findings, ensuring stakeholders grasp essential insights for informed decision-making in stock trading."/>
            <p:cNvSpPr txBox="1"/>
            <p:nvPr/>
          </p:nvSpPr>
          <p:spPr>
            <a:xfrm>
              <a:off x="0" y="0"/>
              <a:ext cx="30480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71428"/>
                </a:lnSpc>
                <a:def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rPr>
                <a:t>The deliverables include a structured PowerPoint presentation that effectively communicates critical findings, ensuring stakeholders grasp essential insights for informed decision-making in stock trading.</a:t>
              </a:r>
            </a:p>
          </p:txBody>
        </p:sp>
      </p:grpSp>
      <p:grpSp>
        <p:nvGrpSpPr>
          <p:cNvPr id="633" name="TextBox 15"/>
          <p:cNvGrpSpPr/>
          <p:nvPr/>
        </p:nvGrpSpPr>
        <p:grpSpPr>
          <a:xfrm>
            <a:off x="5727700" y="2604410"/>
            <a:ext cx="3124200" cy="2436580"/>
            <a:chOff x="0" y="0"/>
            <a:chExt cx="3124200" cy="2436578"/>
          </a:xfrm>
        </p:grpSpPr>
        <p:sp>
          <p:nvSpPr>
            <p:cNvPr id="631" name="Rectangle"/>
            <p:cNvSpPr/>
            <p:nvPr/>
          </p:nvSpPr>
          <p:spPr>
            <a:xfrm>
              <a:off x="0" y="303889"/>
              <a:ext cx="3124200" cy="18288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71428"/>
                </a:lnSpc>
                <a:defRPr sz="1100"/>
              </a:pPr>
            </a:p>
          </p:txBody>
        </p:sp>
        <p:sp>
          <p:nvSpPr>
            <p:cNvPr id="632" name="A detailed technical report accompanies the presentation, providing in-depth explanations of methodologies, model evaluations, and strategic recommendations to enhance understanding and application of the analysis."/>
            <p:cNvSpPr txBox="1"/>
            <p:nvPr/>
          </p:nvSpPr>
          <p:spPr>
            <a:xfrm>
              <a:off x="0" y="0"/>
              <a:ext cx="3124200" cy="2436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71428"/>
                </a:lnSpc>
                <a:def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rPr>
                <a:t>A detailed technical report accompanies the presentation, providing in-depth explanations of methodologies, model evaluations, and strategic recommendations to enhance understanding and application of the analysis.</a:t>
              </a:r>
            </a:p>
          </p:txBody>
        </p:sp>
      </p:grpSp>
      <p:grpSp>
        <p:nvGrpSpPr>
          <p:cNvPr id="636" name="TextBox 16"/>
          <p:cNvGrpSpPr/>
          <p:nvPr/>
        </p:nvGrpSpPr>
        <p:grpSpPr>
          <a:xfrm>
            <a:off x="1016000" y="2298700"/>
            <a:ext cx="3302000" cy="304800"/>
            <a:chOff x="0" y="0"/>
            <a:chExt cx="3302000" cy="304800"/>
          </a:xfrm>
        </p:grpSpPr>
        <p:sp>
          <p:nvSpPr>
            <p:cNvPr id="634" name="Rectangle"/>
            <p:cNvSpPr/>
            <p:nvPr/>
          </p:nvSpPr>
          <p:spPr>
            <a:xfrm>
              <a:off x="0" y="0"/>
              <a:ext cx="33020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635" name="Presentation of Key Insights"/>
            <p:cNvSpPr txBox="1"/>
            <p:nvPr/>
          </p:nvSpPr>
          <p:spPr>
            <a:xfrm>
              <a:off x="0" y="31749"/>
              <a:ext cx="33020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Presentation of Key Insights</a:t>
              </a:r>
            </a:p>
          </p:txBody>
        </p:sp>
      </p:grpSp>
      <p:grpSp>
        <p:nvGrpSpPr>
          <p:cNvPr id="639" name="TextBox 17"/>
          <p:cNvGrpSpPr/>
          <p:nvPr/>
        </p:nvGrpSpPr>
        <p:grpSpPr>
          <a:xfrm>
            <a:off x="5727700" y="2247900"/>
            <a:ext cx="3416300" cy="546100"/>
            <a:chOff x="0" y="0"/>
            <a:chExt cx="3416300" cy="546100"/>
          </a:xfrm>
        </p:grpSpPr>
        <p:sp>
          <p:nvSpPr>
            <p:cNvPr id="637" name="Rectangle"/>
            <p:cNvSpPr/>
            <p:nvPr/>
          </p:nvSpPr>
          <p:spPr>
            <a:xfrm>
              <a:off x="0" y="0"/>
              <a:ext cx="3416300" cy="546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638" name="Comprehensive Technical Documentation"/>
            <p:cNvSpPr txBox="1"/>
            <p:nvPr/>
          </p:nvSpPr>
          <p:spPr>
            <a:xfrm>
              <a:off x="0" y="9128"/>
              <a:ext cx="3416300" cy="527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Comprehensive Technical Documentation</a:t>
              </a:r>
            </a:p>
          </p:txBody>
        </p:sp>
      </p:grpSp>
      <p:grpSp>
        <p:nvGrpSpPr>
          <p:cNvPr id="642" name="TextBox 18"/>
          <p:cNvGrpSpPr/>
          <p:nvPr/>
        </p:nvGrpSpPr>
        <p:grpSpPr>
          <a:xfrm>
            <a:off x="495300" y="266700"/>
            <a:ext cx="9372600" cy="431800"/>
            <a:chOff x="0" y="0"/>
            <a:chExt cx="9372600" cy="431800"/>
          </a:xfrm>
        </p:grpSpPr>
        <p:sp>
          <p:nvSpPr>
            <p:cNvPr id="640" name="Rectangle"/>
            <p:cNvSpPr/>
            <p:nvPr/>
          </p:nvSpPr>
          <p:spPr>
            <a:xfrm>
              <a:off x="0" y="12700"/>
              <a:ext cx="9372600" cy="406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4285"/>
                </a:lnSpc>
                <a:defRPr sz="1100"/>
              </a:pPr>
            </a:p>
          </p:txBody>
        </p:sp>
        <p:sp>
          <p:nvSpPr>
            <p:cNvPr id="641" name="Overview of Deliverables"/>
            <p:cNvSpPr txBox="1"/>
            <p:nvPr/>
          </p:nvSpPr>
          <p:spPr>
            <a:xfrm>
              <a:off x="0" y="0"/>
              <a:ext cx="9372600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4285"/>
                </a:lnSpc>
                <a:def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Overview of Deliverables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4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1000" r="0" b="999"/>
          <a:stretch>
            <a:fillRect/>
          </a:stretch>
        </p:blipFill>
        <p:spPr>
          <a:xfrm>
            <a:off x="317500" y="12319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0" name="TextBox 6"/>
          <p:cNvGrpSpPr/>
          <p:nvPr/>
        </p:nvGrpSpPr>
        <p:grpSpPr>
          <a:xfrm>
            <a:off x="342900" y="3009900"/>
            <a:ext cx="2768600" cy="482600"/>
            <a:chOff x="0" y="0"/>
            <a:chExt cx="2768600" cy="482600"/>
          </a:xfrm>
        </p:grpSpPr>
        <p:sp>
          <p:nvSpPr>
            <p:cNvPr id="648" name="Rectangle"/>
            <p:cNvSpPr/>
            <p:nvPr/>
          </p:nvSpPr>
          <p:spPr>
            <a:xfrm>
              <a:off x="0" y="0"/>
              <a:ext cx="2768600" cy="4826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649" name="Alternative Data Integration"/>
            <p:cNvSpPr txBox="1"/>
            <p:nvPr/>
          </p:nvSpPr>
          <p:spPr>
            <a:xfrm>
              <a:off x="0" y="120650"/>
              <a:ext cx="2768600" cy="241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Alternative Data Integration</a:t>
              </a:r>
            </a:p>
          </p:txBody>
        </p:sp>
      </p:grpSp>
      <p:grpSp>
        <p:nvGrpSpPr>
          <p:cNvPr id="653" name="TextBox 7"/>
          <p:cNvGrpSpPr/>
          <p:nvPr/>
        </p:nvGrpSpPr>
        <p:grpSpPr>
          <a:xfrm>
            <a:off x="342900" y="3651830"/>
            <a:ext cx="2768600" cy="1065639"/>
            <a:chOff x="0" y="0"/>
            <a:chExt cx="2768600" cy="1065637"/>
          </a:xfrm>
        </p:grpSpPr>
        <p:sp>
          <p:nvSpPr>
            <p:cNvPr id="651" name="Rectangle"/>
            <p:cNvSpPr/>
            <p:nvPr/>
          </p:nvSpPr>
          <p:spPr>
            <a:xfrm>
              <a:off x="0" y="43868"/>
              <a:ext cx="2768600" cy="977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652" name="Future research should prioritize the incorporation of diverse data sources, such as social media sentiment and economic indicators, to enhance predictive accuracy and model robustness in stock price forecasting."/>
            <p:cNvSpPr txBox="1"/>
            <p:nvPr/>
          </p:nvSpPr>
          <p:spPr>
            <a:xfrm>
              <a:off x="0" y="-1"/>
              <a:ext cx="2768600" cy="106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Future research should prioritize the incorporation of diverse data sources, such as social media sentiment and economic indicators, to enhance predictive accuracy and model robustness in stock price forecasting.</a:t>
              </a:r>
            </a:p>
          </p:txBody>
        </p:sp>
      </p:grpSp>
      <p:pic>
        <p:nvPicPr>
          <p:cNvPr id="65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1000" r="0" b="999"/>
          <a:stretch>
            <a:fillRect/>
          </a:stretch>
        </p:blipFill>
        <p:spPr>
          <a:xfrm>
            <a:off x="3733800" y="17145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TextBox 9"/>
          <p:cNvGrpSpPr/>
          <p:nvPr/>
        </p:nvGrpSpPr>
        <p:grpSpPr>
          <a:xfrm>
            <a:off x="3771900" y="3492500"/>
            <a:ext cx="2768600" cy="482600"/>
            <a:chOff x="0" y="0"/>
            <a:chExt cx="2768600" cy="482600"/>
          </a:xfrm>
        </p:grpSpPr>
        <p:sp>
          <p:nvSpPr>
            <p:cNvPr id="655" name="Rectangle"/>
            <p:cNvSpPr/>
            <p:nvPr/>
          </p:nvSpPr>
          <p:spPr>
            <a:xfrm>
              <a:off x="0" y="0"/>
              <a:ext cx="2768600" cy="4826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656" name="Real-Time Predictive Models"/>
            <p:cNvSpPr txBox="1"/>
            <p:nvPr/>
          </p:nvSpPr>
          <p:spPr>
            <a:xfrm>
              <a:off x="0" y="120650"/>
              <a:ext cx="2768600" cy="241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Real-Time Predictive Models</a:t>
              </a:r>
            </a:p>
          </p:txBody>
        </p:sp>
      </p:grpSp>
      <p:grpSp>
        <p:nvGrpSpPr>
          <p:cNvPr id="660" name="TextBox 10"/>
          <p:cNvGrpSpPr/>
          <p:nvPr/>
        </p:nvGrpSpPr>
        <p:grpSpPr>
          <a:xfrm>
            <a:off x="3771900" y="4148284"/>
            <a:ext cx="2768600" cy="885532"/>
            <a:chOff x="0" y="0"/>
            <a:chExt cx="2768600" cy="885530"/>
          </a:xfrm>
        </p:grpSpPr>
        <p:sp>
          <p:nvSpPr>
            <p:cNvPr id="658" name="Rectangle"/>
            <p:cNvSpPr/>
            <p:nvPr/>
          </p:nvSpPr>
          <p:spPr>
            <a:xfrm>
              <a:off x="0" y="30015"/>
              <a:ext cx="2768600" cy="8255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659" name="Developing models that can provide real-time predictions will enable investors to make timely decisions, adapting strategies dynamically to market changes and improving overall trading effectiveness."/>
            <p:cNvSpPr txBox="1"/>
            <p:nvPr/>
          </p:nvSpPr>
          <p:spPr>
            <a:xfrm>
              <a:off x="0" y="0"/>
              <a:ext cx="2768600" cy="885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Developing models that can provide real-time predictions will enable investors to make timely decisions, adapting strategies dynamically to market changes and improving overall trading effectiveness.</a:t>
              </a:r>
            </a:p>
          </p:txBody>
        </p:sp>
      </p:grpSp>
      <p:pic>
        <p:nvPicPr>
          <p:cNvPr id="661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rcRect l="0" t="1000" r="0" b="999"/>
          <a:stretch>
            <a:fillRect/>
          </a:stretch>
        </p:blipFill>
        <p:spPr>
          <a:xfrm>
            <a:off x="7150100" y="1231900"/>
            <a:ext cx="2882900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TextBox 12"/>
          <p:cNvGrpSpPr/>
          <p:nvPr/>
        </p:nvGrpSpPr>
        <p:grpSpPr>
          <a:xfrm>
            <a:off x="7188200" y="3060700"/>
            <a:ext cx="2768600" cy="482600"/>
            <a:chOff x="0" y="0"/>
            <a:chExt cx="2768600" cy="482600"/>
          </a:xfrm>
        </p:grpSpPr>
        <p:sp>
          <p:nvSpPr>
            <p:cNvPr id="662" name="Rectangle"/>
            <p:cNvSpPr/>
            <p:nvPr/>
          </p:nvSpPr>
          <p:spPr>
            <a:xfrm>
              <a:off x="0" y="0"/>
              <a:ext cx="2768600" cy="4826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663" name="Behavioral Finance Insights"/>
            <p:cNvSpPr txBox="1"/>
            <p:nvPr/>
          </p:nvSpPr>
          <p:spPr>
            <a:xfrm>
              <a:off x="0" y="120650"/>
              <a:ext cx="2768600" cy="241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Behavioral Finance Insights</a:t>
              </a:r>
            </a:p>
          </p:txBody>
        </p:sp>
      </p:grpSp>
      <p:grpSp>
        <p:nvGrpSpPr>
          <p:cNvPr id="667" name="TextBox 13"/>
          <p:cNvGrpSpPr/>
          <p:nvPr/>
        </p:nvGrpSpPr>
        <p:grpSpPr>
          <a:xfrm>
            <a:off x="7188200" y="3702630"/>
            <a:ext cx="2768600" cy="1065639"/>
            <a:chOff x="0" y="0"/>
            <a:chExt cx="2768600" cy="1065637"/>
          </a:xfrm>
        </p:grpSpPr>
        <p:sp>
          <p:nvSpPr>
            <p:cNvPr id="665" name="Rectangle"/>
            <p:cNvSpPr/>
            <p:nvPr/>
          </p:nvSpPr>
          <p:spPr>
            <a:xfrm>
              <a:off x="0" y="43868"/>
              <a:ext cx="2768600" cy="977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9090"/>
                </a:lnSpc>
                <a:defRPr sz="1100"/>
              </a:pPr>
            </a:p>
          </p:txBody>
        </p:sp>
        <p:sp>
          <p:nvSpPr>
            <p:cNvPr id="666" name="Incorporating behavioral finance principles into predictive models can deepen understanding of market anomalies and investor biases, leading to more accurate stock price predictions and informed investment strategies."/>
            <p:cNvSpPr txBox="1"/>
            <p:nvPr/>
          </p:nvSpPr>
          <p:spPr>
            <a:xfrm>
              <a:off x="0" y="-1"/>
              <a:ext cx="2768600" cy="106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9090"/>
                </a:lnSpc>
                <a:def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Incorporating behavioral finance principles into predictive models can deepen understanding of market anomalies and investor biases, leading to more accurate stock price predictions and informed investment strategies.</a:t>
              </a:r>
            </a:p>
          </p:txBody>
        </p:sp>
      </p:grpSp>
      <p:grpSp>
        <p:nvGrpSpPr>
          <p:cNvPr id="670" name="TextBox 14"/>
          <p:cNvGrpSpPr/>
          <p:nvPr/>
        </p:nvGrpSpPr>
        <p:grpSpPr>
          <a:xfrm>
            <a:off x="355600" y="292100"/>
            <a:ext cx="9474200" cy="393701"/>
            <a:chOff x="0" y="0"/>
            <a:chExt cx="9474200" cy="393700"/>
          </a:xfrm>
        </p:grpSpPr>
        <p:sp>
          <p:nvSpPr>
            <p:cNvPr id="668" name="Rectangle"/>
            <p:cNvSpPr/>
            <p:nvPr/>
          </p:nvSpPr>
          <p:spPr>
            <a:xfrm>
              <a:off x="0" y="12700"/>
              <a:ext cx="94742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669" name="Future Directions for Research and Analysis"/>
            <p:cNvSpPr txBox="1"/>
            <p:nvPr/>
          </p:nvSpPr>
          <p:spPr>
            <a:xfrm>
              <a:off x="0" y="0"/>
              <a:ext cx="94742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Future Directions for Research and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TextBox 6"/>
          <p:cNvGrpSpPr/>
          <p:nvPr/>
        </p:nvGrpSpPr>
        <p:grpSpPr>
          <a:xfrm>
            <a:off x="1130300" y="1936750"/>
            <a:ext cx="4165600" cy="762001"/>
            <a:chOff x="0" y="0"/>
            <a:chExt cx="4165600" cy="762000"/>
          </a:xfrm>
        </p:grpSpPr>
        <p:sp>
          <p:nvSpPr>
            <p:cNvPr id="676" name="Rectangle"/>
            <p:cNvSpPr/>
            <p:nvPr/>
          </p:nvSpPr>
          <p:spPr>
            <a:xfrm>
              <a:off x="0" y="19050"/>
              <a:ext cx="4165600" cy="723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3999"/>
                </a:lnSpc>
                <a:defRPr sz="1100"/>
              </a:pPr>
            </a:p>
          </p:txBody>
        </p:sp>
        <p:sp>
          <p:nvSpPr>
            <p:cNvPr id="677" name="Thank You"/>
            <p:cNvSpPr txBox="1"/>
            <p:nvPr/>
          </p:nvSpPr>
          <p:spPr>
            <a:xfrm>
              <a:off x="0" y="0"/>
              <a:ext cx="4165600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3999"/>
                </a:lnSpc>
                <a:defRPr b="1" sz="50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50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Thank You</a:t>
              </a:r>
            </a:p>
          </p:txBody>
        </p:sp>
      </p:grpSp>
      <p:grpSp>
        <p:nvGrpSpPr>
          <p:cNvPr id="681" name="TextBox 7"/>
          <p:cNvGrpSpPr/>
          <p:nvPr/>
        </p:nvGrpSpPr>
        <p:grpSpPr>
          <a:xfrm>
            <a:off x="1130300" y="3081436"/>
            <a:ext cx="4165600" cy="1169988"/>
            <a:chOff x="0" y="-400843"/>
            <a:chExt cx="4165600" cy="1169987"/>
          </a:xfrm>
        </p:grpSpPr>
        <p:sp>
          <p:nvSpPr>
            <p:cNvPr id="679" name="Rectangle"/>
            <p:cNvSpPr/>
            <p:nvPr/>
          </p:nvSpPr>
          <p:spPr>
            <a:xfrm>
              <a:off x="0" y="6349"/>
              <a:ext cx="4165600" cy="355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2500"/>
                </a:lnSpc>
                <a:defRPr sz="1100"/>
              </a:pPr>
            </a:p>
          </p:txBody>
        </p:sp>
        <p:sp>
          <p:nvSpPr>
            <p:cNvPr id="680" name="Contact:…"/>
            <p:cNvSpPr txBox="1"/>
            <p:nvPr/>
          </p:nvSpPr>
          <p:spPr>
            <a:xfrm>
              <a:off x="0" y="-400844"/>
              <a:ext cx="4165600" cy="1169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112500"/>
                </a:lnSpc>
              </a:pPr>
              <a:r>
                <a:rPr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Contact: </a:t>
              </a:r>
              <a:endParaRPr sz="2400">
                <a:solidFill>
                  <a:srgbClr val="FFFFFF"/>
                </a:solidFill>
                <a:latin typeface="苹方-简"/>
                <a:ea typeface="苹方-简"/>
                <a:cs typeface="苹方-简"/>
                <a:sym typeface="苹方-简"/>
              </a:endParaRPr>
            </a:p>
            <a:p>
              <a:pPr>
                <a:lnSpc>
                  <a:spcPct val="112500"/>
                </a:lnSpc>
                <a:defRPr sz="2300"/>
              </a:pPr>
              <a:r>
                <a: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sanatankhemariya@gmail.com</a:t>
              </a:r>
              <a:endParaRPr>
                <a:solidFill>
                  <a:srgbClr val="FFFFFF"/>
                </a:solidFill>
                <a:latin typeface="苹方-简"/>
                <a:ea typeface="苹方-简"/>
                <a:cs typeface="苹方-简"/>
                <a:sym typeface="苹方-简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4800" y="10033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AutoShape 6"/>
          <p:cNvSpPr/>
          <p:nvPr/>
        </p:nvSpPr>
        <p:spPr>
          <a:xfrm>
            <a:off x="1003300" y="2501900"/>
            <a:ext cx="635000" cy="25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4" name="TextBox 7"/>
          <p:cNvGrpSpPr/>
          <p:nvPr/>
        </p:nvGrpSpPr>
        <p:grpSpPr>
          <a:xfrm>
            <a:off x="1003300" y="977900"/>
            <a:ext cx="3810000" cy="419100"/>
            <a:chOff x="0" y="0"/>
            <a:chExt cx="3810000" cy="419100"/>
          </a:xfrm>
        </p:grpSpPr>
        <p:sp>
          <p:nvSpPr>
            <p:cNvPr id="122" name="Rectangle"/>
            <p:cNvSpPr/>
            <p:nvPr/>
          </p:nvSpPr>
          <p:spPr>
            <a:xfrm>
              <a:off x="0" y="0"/>
              <a:ext cx="3810000" cy="419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23" name="Objective of the Analysis"/>
            <p:cNvSpPr txBox="1"/>
            <p:nvPr/>
          </p:nvSpPr>
          <p:spPr>
            <a:xfrm>
              <a:off x="0" y="44449"/>
              <a:ext cx="381000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Objective of the Analysis</a:t>
              </a:r>
            </a:p>
          </p:txBody>
        </p:sp>
      </p:grpSp>
      <p:grpSp>
        <p:nvGrpSpPr>
          <p:cNvPr id="127" name="TextBox 8"/>
          <p:cNvGrpSpPr/>
          <p:nvPr/>
        </p:nvGrpSpPr>
        <p:grpSpPr>
          <a:xfrm>
            <a:off x="1003300" y="2781300"/>
            <a:ext cx="3810000" cy="304800"/>
            <a:chOff x="0" y="0"/>
            <a:chExt cx="3810000" cy="304800"/>
          </a:xfrm>
        </p:grpSpPr>
        <p:sp>
          <p:nvSpPr>
            <p:cNvPr id="125" name="Rectangle"/>
            <p:cNvSpPr/>
            <p:nvPr/>
          </p:nvSpPr>
          <p:spPr>
            <a:xfrm>
              <a:off x="0" y="0"/>
              <a:ext cx="38100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126" name="Comprehensive Stock Analysis"/>
            <p:cNvSpPr txBox="1"/>
            <p:nvPr/>
          </p:nvSpPr>
          <p:spPr>
            <a:xfrm>
              <a:off x="0" y="12699"/>
              <a:ext cx="381000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Comprehensive Stock Analysis</a:t>
              </a:r>
            </a:p>
          </p:txBody>
        </p:sp>
      </p:grpSp>
      <p:grpSp>
        <p:nvGrpSpPr>
          <p:cNvPr id="130" name="TextBox 9"/>
          <p:cNvGrpSpPr/>
          <p:nvPr/>
        </p:nvGrpSpPr>
        <p:grpSpPr>
          <a:xfrm>
            <a:off x="1003300" y="3345546"/>
            <a:ext cx="3810000" cy="1449608"/>
            <a:chOff x="0" y="0"/>
            <a:chExt cx="3810000" cy="1449606"/>
          </a:xfrm>
        </p:grpSpPr>
        <p:sp>
          <p:nvSpPr>
            <p:cNvPr id="128" name="Rectangle"/>
            <p:cNvSpPr/>
            <p:nvPr/>
          </p:nvSpPr>
          <p:spPr>
            <a:xfrm>
              <a:off x="0" y="96153"/>
              <a:ext cx="3810000" cy="1257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129" name="This analysis aims to develop a predictive model that integrates historical data, feature engineering, and comparative modeling techniques to enhance stock price forecasting accuracy, ultimately guiding informed investment decisions."/>
            <p:cNvSpPr txBox="1"/>
            <p:nvPr/>
          </p:nvSpPr>
          <p:spPr>
            <a:xfrm>
              <a:off x="0" y="0"/>
              <a:ext cx="3810000" cy="1449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This analysis aims to develop a predictive model that integrates historical data, feature engineering, and comparative modeling techniques to enhance stock price forecasting accuracy, ultimately guiding informed investment decisions.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4000" r="0" b="3999"/>
          <a:stretch>
            <a:fillRect/>
          </a:stretch>
        </p:blipFill>
        <p:spPr>
          <a:xfrm>
            <a:off x="304800" y="114300"/>
            <a:ext cx="3314700" cy="560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0" t="3000" r="0" b="3000"/>
          <a:stretch>
            <a:fillRect/>
          </a:stretch>
        </p:blipFill>
        <p:spPr>
          <a:xfrm>
            <a:off x="3784600" y="3263899"/>
            <a:ext cx="1028700" cy="6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rcRect l="0" t="1000" r="0" b="999"/>
          <a:stretch>
            <a:fillRect/>
          </a:stretch>
        </p:blipFill>
        <p:spPr>
          <a:xfrm>
            <a:off x="3797300" y="1701800"/>
            <a:ext cx="977900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rcRect l="1000" t="0" r="999" b="0"/>
          <a:stretch>
            <a:fillRect/>
          </a:stretch>
        </p:blipFill>
        <p:spPr>
          <a:xfrm>
            <a:off x="3822699" y="4076700"/>
            <a:ext cx="952501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0300" y="1333500"/>
            <a:ext cx="558800" cy="55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40300" y="3009900"/>
            <a:ext cx="558800" cy="55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11" descr="Picture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40300" y="4597400"/>
            <a:ext cx="558800" cy="558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TextBox 12"/>
          <p:cNvGrpSpPr/>
          <p:nvPr/>
        </p:nvGrpSpPr>
        <p:grpSpPr>
          <a:xfrm>
            <a:off x="5575300" y="1536700"/>
            <a:ext cx="4292600" cy="660401"/>
            <a:chOff x="0" y="0"/>
            <a:chExt cx="4292600" cy="660400"/>
          </a:xfrm>
        </p:grpSpPr>
        <p:sp>
          <p:nvSpPr>
            <p:cNvPr id="142" name="Rectangle"/>
            <p:cNvSpPr/>
            <p:nvPr/>
          </p:nvSpPr>
          <p:spPr>
            <a:xfrm>
              <a:off x="0" y="12699"/>
              <a:ext cx="42926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43" name="The study emphasizes analyzing historical stock data across diverse sectors to uncover patterns and enhance predictive accuracy in stock price movements."/>
            <p:cNvSpPr txBox="1"/>
            <p:nvPr/>
          </p:nvSpPr>
          <p:spPr>
            <a:xfrm>
              <a:off x="0" y="0"/>
              <a:ext cx="429260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rPr>
                <a:t>The study emphasizes analyzing historical stock data across diverse sectors to uncover patterns and enhance predictive accuracy in stock price movements.</a:t>
              </a:r>
            </a:p>
          </p:txBody>
        </p:sp>
      </p:grpSp>
      <p:grpSp>
        <p:nvGrpSpPr>
          <p:cNvPr id="147" name="TextBox 13"/>
          <p:cNvGrpSpPr/>
          <p:nvPr/>
        </p:nvGrpSpPr>
        <p:grpSpPr>
          <a:xfrm>
            <a:off x="3962400" y="190500"/>
            <a:ext cx="5918200" cy="457200"/>
            <a:chOff x="0" y="0"/>
            <a:chExt cx="5918200" cy="457200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5918200" cy="4572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46" name="Scope of the Study"/>
            <p:cNvSpPr txBox="1"/>
            <p:nvPr/>
          </p:nvSpPr>
          <p:spPr>
            <a:xfrm>
              <a:off x="0" y="44449"/>
              <a:ext cx="59182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Scope of the Study</a:t>
              </a:r>
            </a:p>
          </p:txBody>
        </p:sp>
      </p:grpSp>
      <p:grpSp>
        <p:nvGrpSpPr>
          <p:cNvPr id="150" name="TextBox 14"/>
          <p:cNvGrpSpPr/>
          <p:nvPr/>
        </p:nvGrpSpPr>
        <p:grpSpPr>
          <a:xfrm>
            <a:off x="5613400" y="1130300"/>
            <a:ext cx="4140200" cy="317500"/>
            <a:chOff x="0" y="0"/>
            <a:chExt cx="4140200" cy="317500"/>
          </a:xfrm>
        </p:grpSpPr>
        <p:sp>
          <p:nvSpPr>
            <p:cNvPr id="148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49" name="Focused Data Analysis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Focused Data Analysis</a:t>
              </a:r>
            </a:p>
          </p:txBody>
        </p:sp>
      </p:grpSp>
      <p:grpSp>
        <p:nvGrpSpPr>
          <p:cNvPr id="153" name="TextBox 15"/>
          <p:cNvGrpSpPr/>
          <p:nvPr/>
        </p:nvGrpSpPr>
        <p:grpSpPr>
          <a:xfrm>
            <a:off x="5632450" y="3301384"/>
            <a:ext cx="4292600" cy="635001"/>
            <a:chOff x="0" y="0"/>
            <a:chExt cx="4292600" cy="635000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4292600" cy="635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52" name="This dataset includes daily stock prices and trading volumes for 10 major companies. The data is stored in a structured format to support further analysis and modeling."/>
            <p:cNvSpPr/>
            <p:nvPr/>
          </p:nvSpPr>
          <p:spPr>
            <a:xfrm>
              <a:off x="0" y="317500"/>
              <a:ext cx="42926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100">
                  <a:solidFill>
                    <a:srgbClr val="FFFFFF"/>
                  </a:solidFill>
                </a:rPr>
                <a:t>This dataset includes </a:t>
              </a:r>
              <a:r>
                <a:rPr b="1" sz="1100">
                  <a:solidFill>
                    <a:srgbClr val="FFFFFF"/>
                  </a:solidFill>
                </a:rPr>
                <a:t>daily stock prices</a:t>
              </a:r>
              <a:r>
                <a:rPr sz="1100">
                  <a:solidFill>
                    <a:srgbClr val="FFFFFF"/>
                  </a:solidFill>
                </a:rPr>
                <a:t> and </a:t>
              </a:r>
              <a:r>
                <a:rPr b="1" sz="1100">
                  <a:solidFill>
                    <a:srgbClr val="FFFFFF"/>
                  </a:solidFill>
                </a:rPr>
                <a:t>trading volumes</a:t>
              </a:r>
              <a:r>
                <a:rPr sz="1100">
                  <a:solidFill>
                    <a:srgbClr val="FFFFFF"/>
                  </a:solidFill>
                </a:rPr>
                <a:t> for </a:t>
              </a:r>
              <a:r>
                <a:rPr b="1" sz="1100">
                  <a:solidFill>
                    <a:srgbClr val="FFFFFF"/>
                  </a:solidFill>
                </a:rPr>
                <a:t>10 major companies</a:t>
              </a:r>
              <a:r>
                <a:rPr sz="1100">
                  <a:solidFill>
                    <a:srgbClr val="FFFFFF"/>
                  </a:solidFill>
                </a:rPr>
                <a:t>. The data is stored in a structured format to support further analysis and modeling.</a:t>
              </a:r>
            </a:p>
          </p:txBody>
        </p:sp>
      </p:grpSp>
      <p:grpSp>
        <p:nvGrpSpPr>
          <p:cNvPr id="156" name="TextBox 16"/>
          <p:cNvGrpSpPr/>
          <p:nvPr/>
        </p:nvGrpSpPr>
        <p:grpSpPr>
          <a:xfrm>
            <a:off x="5664200" y="2908300"/>
            <a:ext cx="4140200" cy="317500"/>
            <a:chOff x="0" y="0"/>
            <a:chExt cx="4140200" cy="317500"/>
          </a:xfrm>
        </p:grpSpPr>
        <p:sp>
          <p:nvSpPr>
            <p:cNvPr id="154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55" name="Robust Data Collection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Robust Data Collection</a:t>
              </a:r>
            </a:p>
          </p:txBody>
        </p:sp>
      </p:grpSp>
      <p:grpSp>
        <p:nvGrpSpPr>
          <p:cNvPr id="159" name="TextBox 17"/>
          <p:cNvGrpSpPr/>
          <p:nvPr/>
        </p:nvGrpSpPr>
        <p:grpSpPr>
          <a:xfrm>
            <a:off x="5651500" y="4838700"/>
            <a:ext cx="4292600" cy="660401"/>
            <a:chOff x="0" y="0"/>
            <a:chExt cx="4292600" cy="660400"/>
          </a:xfrm>
        </p:grpSpPr>
        <p:sp>
          <p:nvSpPr>
            <p:cNvPr id="157" name="Rectangle"/>
            <p:cNvSpPr/>
            <p:nvPr/>
          </p:nvSpPr>
          <p:spPr>
            <a:xfrm>
              <a:off x="0" y="12699"/>
              <a:ext cx="4292600" cy="635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58" name="Employing machine learning models and quantitative methods, the study aims to refine forecasting capabilities and evaluate model performance through established metrics."/>
            <p:cNvSpPr txBox="1"/>
            <p:nvPr/>
          </p:nvSpPr>
          <p:spPr>
            <a:xfrm>
              <a:off x="0" y="0"/>
              <a:ext cx="429260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100">
                  <a:solidFill>
                    <a:srgbClr val="FFFFFF"/>
                  </a:solidFill>
                  <a:latin typeface="&quot;OPPOSans M&quot;"/>
                  <a:ea typeface="&quot;OPPOSans M&quot;"/>
                  <a:cs typeface="&quot;OPPOSans M&quot;"/>
                  <a:sym typeface="&quot;OPPOSans M&quot;"/>
                </a:rPr>
                <a:t>Employing machine learning models and quantitative methods, the study aims to refine forecasting capabilities and evaluate model performance through established metrics.</a:t>
              </a:r>
            </a:p>
          </p:txBody>
        </p:sp>
      </p:grpSp>
      <p:grpSp>
        <p:nvGrpSpPr>
          <p:cNvPr id="162" name="TextBox 18"/>
          <p:cNvGrpSpPr/>
          <p:nvPr/>
        </p:nvGrpSpPr>
        <p:grpSpPr>
          <a:xfrm>
            <a:off x="5676900" y="4419600"/>
            <a:ext cx="4140200" cy="317500"/>
            <a:chOff x="0" y="0"/>
            <a:chExt cx="4140200" cy="317500"/>
          </a:xfrm>
        </p:grpSpPr>
        <p:sp>
          <p:nvSpPr>
            <p:cNvPr id="160" name="Rectangle"/>
            <p:cNvSpPr/>
            <p:nvPr/>
          </p:nvSpPr>
          <p:spPr>
            <a:xfrm>
              <a:off x="0" y="0"/>
              <a:ext cx="4140200" cy="31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sz="1100"/>
              </a:pPr>
            </a:p>
          </p:txBody>
        </p:sp>
        <p:sp>
          <p:nvSpPr>
            <p:cNvPr id="161" name="Advanced Analytical Techniques"/>
            <p:cNvSpPr txBox="1"/>
            <p:nvPr/>
          </p:nvSpPr>
          <p:spPr>
            <a:xfrm>
              <a:off x="0" y="38100"/>
              <a:ext cx="41402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50000"/>
                </a:lnSpc>
                <a:def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&quot;阿里巴巴普惠体 Heavy&quot;"/>
                  <a:ea typeface="&quot;阿里巴巴普惠体 Heavy&quot;"/>
                  <a:cs typeface="&quot;阿里巴巴普惠体 Heavy&quot;"/>
                  <a:sym typeface="&quot;阿里巴巴普惠体 Heavy&quot;"/>
                </a:rPr>
                <a:t>Advanced Analytical Techniques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TextBox 6"/>
          <p:cNvGrpSpPr/>
          <p:nvPr/>
        </p:nvGrpSpPr>
        <p:grpSpPr>
          <a:xfrm>
            <a:off x="1638300" y="2573337"/>
            <a:ext cx="7086600" cy="1025526"/>
            <a:chOff x="0" y="0"/>
            <a:chExt cx="7086600" cy="1025525"/>
          </a:xfrm>
        </p:grpSpPr>
        <p:sp>
          <p:nvSpPr>
            <p:cNvPr id="168" name="Rectangle"/>
            <p:cNvSpPr/>
            <p:nvPr/>
          </p:nvSpPr>
          <p:spPr>
            <a:xfrm>
              <a:off x="0" y="55562"/>
              <a:ext cx="7086600" cy="914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169" name="Data Preparation and Exploratory Data Analysis"/>
            <p:cNvSpPr txBox="1"/>
            <p:nvPr/>
          </p:nvSpPr>
          <p:spPr>
            <a:xfrm>
              <a:off x="0" y="-1"/>
              <a:ext cx="7086600" cy="1025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Data Preparation and Exploratory Data Analysis</a:t>
              </a:r>
            </a:p>
          </p:txBody>
        </p:sp>
      </p:grpSp>
      <p:grpSp>
        <p:nvGrpSpPr>
          <p:cNvPr id="173" name="TextBox 7"/>
          <p:cNvGrpSpPr/>
          <p:nvPr/>
        </p:nvGrpSpPr>
        <p:grpSpPr>
          <a:xfrm>
            <a:off x="1638300" y="1727200"/>
            <a:ext cx="7086600" cy="393701"/>
            <a:chOff x="0" y="0"/>
            <a:chExt cx="7086600" cy="393700"/>
          </a:xfrm>
        </p:grpSpPr>
        <p:sp>
          <p:nvSpPr>
            <p:cNvPr id="171" name="Rectangle"/>
            <p:cNvSpPr/>
            <p:nvPr/>
          </p:nvSpPr>
          <p:spPr>
            <a:xfrm>
              <a:off x="0" y="12700"/>
              <a:ext cx="7086600" cy="3683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538"/>
                </a:lnSpc>
                <a:defRPr sz="1100"/>
              </a:pPr>
            </a:p>
          </p:txBody>
        </p:sp>
        <p:sp>
          <p:nvSpPr>
            <p:cNvPr id="172" name="Section 2"/>
            <p:cNvSpPr txBox="1"/>
            <p:nvPr/>
          </p:nvSpPr>
          <p:spPr>
            <a:xfrm>
              <a:off x="0" y="0"/>
              <a:ext cx="708660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538"/>
                </a:lnSpc>
                <a:def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2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Section 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580000">
            <a:off x="2133600" y="1371600"/>
            <a:ext cx="1117600" cy="121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TextBox 6"/>
          <p:cNvGrpSpPr/>
          <p:nvPr/>
        </p:nvGrpSpPr>
        <p:grpSpPr>
          <a:xfrm>
            <a:off x="2311400" y="1574800"/>
            <a:ext cx="1041400" cy="1016000"/>
            <a:chOff x="0" y="0"/>
            <a:chExt cx="1041400" cy="1016000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1041400" cy="1016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3076"/>
                </a:lnSpc>
                <a:defRPr sz="1100"/>
              </a:pPr>
            </a:p>
          </p:txBody>
        </p:sp>
        <p:sp>
          <p:nvSpPr>
            <p:cNvPr id="180" name="01"/>
            <p:cNvSpPr txBox="1"/>
            <p:nvPr/>
          </p:nvSpPr>
          <p:spPr>
            <a:xfrm>
              <a:off x="0" y="45253"/>
              <a:ext cx="1041400" cy="925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3076"/>
                </a:lnSpc>
                <a:defRPr sz="6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6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pic>
        <p:nvPicPr>
          <p:cNvPr id="182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rcRect l="1000" t="0" r="999" b="0"/>
          <a:stretch>
            <a:fillRect/>
          </a:stretch>
        </p:blipFill>
        <p:spPr>
          <a:xfrm rot="16860000">
            <a:off x="6781800" y="1422399"/>
            <a:ext cx="1206501" cy="1130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TextBox 8"/>
          <p:cNvGrpSpPr/>
          <p:nvPr/>
        </p:nvGrpSpPr>
        <p:grpSpPr>
          <a:xfrm>
            <a:off x="6807200" y="1460500"/>
            <a:ext cx="1104900" cy="1016000"/>
            <a:chOff x="0" y="0"/>
            <a:chExt cx="1104900" cy="10160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1104900" cy="1016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3076"/>
                </a:lnSpc>
                <a:defRPr sz="1100"/>
              </a:pPr>
            </a:p>
          </p:txBody>
        </p:sp>
        <p:sp>
          <p:nvSpPr>
            <p:cNvPr id="184" name="02"/>
            <p:cNvSpPr txBox="1"/>
            <p:nvPr/>
          </p:nvSpPr>
          <p:spPr>
            <a:xfrm>
              <a:off x="0" y="45253"/>
              <a:ext cx="1104900" cy="925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23076"/>
                </a:lnSpc>
                <a:defRPr sz="6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6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id="188" name="TextBox 9"/>
          <p:cNvGrpSpPr/>
          <p:nvPr/>
        </p:nvGrpSpPr>
        <p:grpSpPr>
          <a:xfrm>
            <a:off x="495300" y="266700"/>
            <a:ext cx="9372600" cy="431800"/>
            <a:chOff x="0" y="0"/>
            <a:chExt cx="9372600" cy="431800"/>
          </a:xfrm>
        </p:grpSpPr>
        <p:sp>
          <p:nvSpPr>
            <p:cNvPr id="186" name="Rectangle"/>
            <p:cNvSpPr/>
            <p:nvPr/>
          </p:nvSpPr>
          <p:spPr>
            <a:xfrm>
              <a:off x="0" y="12700"/>
              <a:ext cx="9372600" cy="406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4285"/>
                </a:lnSpc>
                <a:defRPr sz="1100"/>
              </a:pPr>
            </a:p>
          </p:txBody>
        </p:sp>
        <p:sp>
          <p:nvSpPr>
            <p:cNvPr id="187" name="Data Preparation Overview"/>
            <p:cNvSpPr txBox="1"/>
            <p:nvPr/>
          </p:nvSpPr>
          <p:spPr>
            <a:xfrm>
              <a:off x="0" y="0"/>
              <a:ext cx="9372600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4285"/>
                </a:lnSpc>
                <a:def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Data Preparation Overview</a:t>
              </a:r>
            </a:p>
          </p:txBody>
        </p:sp>
      </p:grpSp>
      <p:grpSp>
        <p:nvGrpSpPr>
          <p:cNvPr id="191" name="TextBox 10"/>
          <p:cNvGrpSpPr/>
          <p:nvPr/>
        </p:nvGrpSpPr>
        <p:grpSpPr>
          <a:xfrm>
            <a:off x="787400" y="3873500"/>
            <a:ext cx="4013200" cy="1524000"/>
            <a:chOff x="0" y="0"/>
            <a:chExt cx="4013200" cy="15240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4013200" cy="1524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190" name="Ensuring high-quality data is essential for accurate stock price predictions; this includes verifying data sources, consistency, and timeliness to enhance model reliability and performance."/>
            <p:cNvSpPr txBox="1"/>
            <p:nvPr/>
          </p:nvSpPr>
          <p:spPr>
            <a:xfrm>
              <a:off x="0" y="98880"/>
              <a:ext cx="4013200" cy="132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Ensuring high-quality data is essential for accurate stock price predictions; this includes verifying data sources, consistency, and timeliness to enhance model reliability and performance.</a:t>
              </a:r>
            </a:p>
          </p:txBody>
        </p:sp>
      </p:grpSp>
      <p:grpSp>
        <p:nvGrpSpPr>
          <p:cNvPr id="194" name="TextBox 11"/>
          <p:cNvGrpSpPr/>
          <p:nvPr/>
        </p:nvGrpSpPr>
        <p:grpSpPr>
          <a:xfrm>
            <a:off x="787400" y="3327400"/>
            <a:ext cx="4013200" cy="304800"/>
            <a:chOff x="0" y="0"/>
            <a:chExt cx="4013200" cy="304800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40132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8750"/>
                </a:lnSpc>
                <a:defRPr sz="1100"/>
              </a:pPr>
            </a:p>
          </p:txBody>
        </p:sp>
        <p:sp>
          <p:nvSpPr>
            <p:cNvPr id="193" name="Importance of Data Quality"/>
            <p:cNvSpPr txBox="1"/>
            <p:nvPr/>
          </p:nvSpPr>
          <p:spPr>
            <a:xfrm>
              <a:off x="0" y="41423"/>
              <a:ext cx="4013200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8750"/>
                </a:lnSpc>
                <a:defRPr b="1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Importance of Data Quality</a:t>
              </a:r>
            </a:p>
          </p:txBody>
        </p:sp>
      </p:grpSp>
      <p:grpSp>
        <p:nvGrpSpPr>
          <p:cNvPr id="197" name="TextBox 12"/>
          <p:cNvGrpSpPr/>
          <p:nvPr/>
        </p:nvGrpSpPr>
        <p:grpSpPr>
          <a:xfrm>
            <a:off x="5511800" y="3736523"/>
            <a:ext cx="3924300" cy="1696353"/>
            <a:chOff x="0" y="0"/>
            <a:chExt cx="3924300" cy="1696352"/>
          </a:xfrm>
        </p:grpSpPr>
        <p:sp>
          <p:nvSpPr>
            <p:cNvPr id="195" name="Rectangle"/>
            <p:cNvSpPr/>
            <p:nvPr/>
          </p:nvSpPr>
          <p:spPr>
            <a:xfrm>
              <a:off x="0" y="86176"/>
              <a:ext cx="39243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71428"/>
                </a:lnSpc>
                <a:defRPr sz="1100"/>
              </a:pPr>
            </a:p>
          </p:txBody>
        </p:sp>
        <p:sp>
          <p:nvSpPr>
            <p:cNvPr id="196" name="Effective feature engineering transforms raw data into meaningful inputs for models, allowing for improved predictive capabilities by capturing essential patterns and relationships within the stock market data."/>
            <p:cNvSpPr txBox="1"/>
            <p:nvPr/>
          </p:nvSpPr>
          <p:spPr>
            <a:xfrm>
              <a:off x="0" y="-1"/>
              <a:ext cx="3924300" cy="169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71428"/>
                </a:lnSpc>
                <a:def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FFFFFF"/>
                  </a:solidFill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Effective feature engineering transforms raw data into meaningful inputs for models, allowing for improved predictive capabilities by capturing essential patterns and relationships within the stock market data.</a:t>
              </a:r>
            </a:p>
          </p:txBody>
        </p:sp>
      </p:grpSp>
      <p:grpSp>
        <p:nvGrpSpPr>
          <p:cNvPr id="200" name="TextBox 13"/>
          <p:cNvGrpSpPr/>
          <p:nvPr/>
        </p:nvGrpSpPr>
        <p:grpSpPr>
          <a:xfrm>
            <a:off x="5511800" y="3314700"/>
            <a:ext cx="3924300" cy="304800"/>
            <a:chOff x="0" y="0"/>
            <a:chExt cx="3924300" cy="304800"/>
          </a:xfrm>
        </p:grpSpPr>
        <p:sp>
          <p:nvSpPr>
            <p:cNvPr id="198" name="Rectangle"/>
            <p:cNvSpPr/>
            <p:nvPr/>
          </p:nvSpPr>
          <p:spPr>
            <a:xfrm>
              <a:off x="0" y="0"/>
              <a:ext cx="39243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8750"/>
                </a:lnSpc>
                <a:defRPr sz="1100"/>
              </a:pPr>
            </a:p>
          </p:txBody>
        </p:sp>
        <p:sp>
          <p:nvSpPr>
            <p:cNvPr id="199" name="Role of Feature Engineering"/>
            <p:cNvSpPr txBox="1"/>
            <p:nvPr/>
          </p:nvSpPr>
          <p:spPr>
            <a:xfrm>
              <a:off x="0" y="41423"/>
              <a:ext cx="3924300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8750"/>
                </a:lnSpc>
                <a:defRPr b="1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Role of Feature Engineering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000" t="0" r="1000" b="0"/>
          <a:stretch>
            <a:fillRect/>
          </a:stretch>
        </p:blipFill>
        <p:spPr>
          <a:xfrm>
            <a:off x="368300" y="1092200"/>
            <a:ext cx="30480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1000" t="0" r="1000" b="0"/>
          <a:stretch>
            <a:fillRect/>
          </a:stretch>
        </p:blipFill>
        <p:spPr>
          <a:xfrm>
            <a:off x="3581400" y="1092200"/>
            <a:ext cx="304800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rcRect l="1000" t="0" r="1000" b="0"/>
          <a:stretch>
            <a:fillRect/>
          </a:stretch>
        </p:blipFill>
        <p:spPr>
          <a:xfrm>
            <a:off x="6794500" y="1092200"/>
            <a:ext cx="3048000" cy="171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TextBox 8"/>
          <p:cNvGrpSpPr/>
          <p:nvPr/>
        </p:nvGrpSpPr>
        <p:grpSpPr>
          <a:xfrm>
            <a:off x="368300" y="304799"/>
            <a:ext cx="9499600" cy="406401"/>
            <a:chOff x="0" y="0"/>
            <a:chExt cx="9499600" cy="406400"/>
          </a:xfrm>
        </p:grpSpPr>
        <p:sp>
          <p:nvSpPr>
            <p:cNvPr id="208" name="Rectangle"/>
            <p:cNvSpPr/>
            <p:nvPr/>
          </p:nvSpPr>
          <p:spPr>
            <a:xfrm>
              <a:off x="0" y="12700"/>
              <a:ext cx="9499600" cy="381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209" name="Historical Stock Data Insights"/>
            <p:cNvSpPr txBox="1"/>
            <p:nvPr/>
          </p:nvSpPr>
          <p:spPr>
            <a:xfrm>
              <a:off x="0" y="-1"/>
              <a:ext cx="94996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 b="1" sz="27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7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Historical Stock Data Insights</a:t>
              </a:r>
            </a:p>
          </p:txBody>
        </p:sp>
      </p:grpSp>
      <p:grpSp>
        <p:nvGrpSpPr>
          <p:cNvPr id="213" name="TextBox 9"/>
          <p:cNvGrpSpPr/>
          <p:nvPr/>
        </p:nvGrpSpPr>
        <p:grpSpPr>
          <a:xfrm>
            <a:off x="495300" y="2880077"/>
            <a:ext cx="2794000" cy="589846"/>
            <a:chOff x="0" y="0"/>
            <a:chExt cx="2794000" cy="589844"/>
          </a:xfrm>
        </p:grpSpPr>
        <p:sp>
          <p:nvSpPr>
            <p:cNvPr id="211" name="Rectangle"/>
            <p:cNvSpPr/>
            <p:nvPr/>
          </p:nvSpPr>
          <p:spPr>
            <a:xfrm>
              <a:off x="0" y="28222"/>
              <a:ext cx="2794000" cy="533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212" name="Trend Identification Techniques"/>
            <p:cNvSpPr txBox="1"/>
            <p:nvPr/>
          </p:nvSpPr>
          <p:spPr>
            <a:xfrm>
              <a:off x="0" y="-1"/>
              <a:ext cx="2794000" cy="589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Trend Identification Techniques</a:t>
              </a:r>
            </a:p>
          </p:txBody>
        </p:sp>
      </p:grpSp>
      <p:grpSp>
        <p:nvGrpSpPr>
          <p:cNvPr id="216" name="TextBox 10"/>
          <p:cNvGrpSpPr/>
          <p:nvPr/>
        </p:nvGrpSpPr>
        <p:grpSpPr>
          <a:xfrm>
            <a:off x="508000" y="3615876"/>
            <a:ext cx="2794000" cy="1696349"/>
            <a:chOff x="0" y="0"/>
            <a:chExt cx="2794000" cy="1696348"/>
          </a:xfrm>
        </p:grpSpPr>
        <p:sp>
          <p:nvSpPr>
            <p:cNvPr id="214" name="Rectangle"/>
            <p:cNvSpPr/>
            <p:nvPr/>
          </p:nvSpPr>
          <p:spPr>
            <a:xfrm>
              <a:off x="0" y="117923"/>
              <a:ext cx="2794000" cy="14605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15" name="Utilizing moving averages and regression analysis, analysts can effectively identify and quantify long-term price trends, providing a basis for future stock price predictions and investment strategies."/>
            <p:cNvSpPr txBox="1"/>
            <p:nvPr/>
          </p:nvSpPr>
          <p:spPr>
            <a:xfrm>
              <a:off x="0" y="-1"/>
              <a:ext cx="2794000" cy="1696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Utilizing moving averages and regression analysis, analysts can effectively identify and quantify long-term price trends, providing a basis for future stock price predictions and investment strategies.</a:t>
              </a:r>
            </a:p>
          </p:txBody>
        </p:sp>
      </p:grpSp>
      <p:grpSp>
        <p:nvGrpSpPr>
          <p:cNvPr id="219" name="TextBox 11"/>
          <p:cNvGrpSpPr/>
          <p:nvPr/>
        </p:nvGrpSpPr>
        <p:grpSpPr>
          <a:xfrm>
            <a:off x="3632200" y="2867377"/>
            <a:ext cx="2794000" cy="589846"/>
            <a:chOff x="0" y="0"/>
            <a:chExt cx="2794000" cy="589844"/>
          </a:xfrm>
        </p:grpSpPr>
        <p:sp>
          <p:nvSpPr>
            <p:cNvPr id="217" name="Rectangle"/>
            <p:cNvSpPr/>
            <p:nvPr/>
          </p:nvSpPr>
          <p:spPr>
            <a:xfrm>
              <a:off x="0" y="28222"/>
              <a:ext cx="2794000" cy="533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218" name="Volatility Assessment Methods"/>
            <p:cNvSpPr txBox="1"/>
            <p:nvPr/>
          </p:nvSpPr>
          <p:spPr>
            <a:xfrm>
              <a:off x="0" y="-1"/>
              <a:ext cx="2794000" cy="589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Volatility Assessment Methods</a:t>
              </a:r>
            </a:p>
          </p:txBody>
        </p:sp>
      </p:grpSp>
      <p:grpSp>
        <p:nvGrpSpPr>
          <p:cNvPr id="222" name="TextBox 12"/>
          <p:cNvGrpSpPr/>
          <p:nvPr/>
        </p:nvGrpSpPr>
        <p:grpSpPr>
          <a:xfrm>
            <a:off x="3644900" y="3603176"/>
            <a:ext cx="2794000" cy="1696349"/>
            <a:chOff x="0" y="0"/>
            <a:chExt cx="2794000" cy="1696348"/>
          </a:xfrm>
        </p:grpSpPr>
        <p:sp>
          <p:nvSpPr>
            <p:cNvPr id="220" name="Rectangle"/>
            <p:cNvSpPr/>
            <p:nvPr/>
          </p:nvSpPr>
          <p:spPr>
            <a:xfrm>
              <a:off x="0" y="117923"/>
              <a:ext cx="2794000" cy="14605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21" name="Historical stock data allows for the calculation of volatility metrics, such as standard deviation and beta, which help investors gauge risk and adjust their portfolios accordingly during market fluctuations."/>
            <p:cNvSpPr txBox="1"/>
            <p:nvPr/>
          </p:nvSpPr>
          <p:spPr>
            <a:xfrm>
              <a:off x="0" y="-1"/>
              <a:ext cx="2794000" cy="1696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Historical stock data allows for the calculation of volatility metrics, such as standard deviation and beta, which help investors gauge risk and adjust their portfolios accordingly during market fluctuations.</a:t>
              </a:r>
            </a:p>
          </p:txBody>
        </p:sp>
      </p:grpSp>
      <p:grpSp>
        <p:nvGrpSpPr>
          <p:cNvPr id="225" name="TextBox 13"/>
          <p:cNvGrpSpPr/>
          <p:nvPr/>
        </p:nvGrpSpPr>
        <p:grpSpPr>
          <a:xfrm>
            <a:off x="6908800" y="2854677"/>
            <a:ext cx="2794000" cy="589846"/>
            <a:chOff x="0" y="0"/>
            <a:chExt cx="2794000" cy="589844"/>
          </a:xfrm>
        </p:grpSpPr>
        <p:sp>
          <p:nvSpPr>
            <p:cNvPr id="223" name="Rectangle"/>
            <p:cNvSpPr/>
            <p:nvPr/>
          </p:nvSpPr>
          <p:spPr>
            <a:xfrm>
              <a:off x="0" y="28222"/>
              <a:ext cx="2794000" cy="5334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1111"/>
                </a:lnSpc>
                <a:defRPr sz="1100"/>
              </a:pPr>
            </a:p>
          </p:txBody>
        </p:sp>
        <p:sp>
          <p:nvSpPr>
            <p:cNvPr id="224" name="Correlation and Diversification"/>
            <p:cNvSpPr txBox="1"/>
            <p:nvPr/>
          </p:nvSpPr>
          <p:spPr>
            <a:xfrm>
              <a:off x="0" y="-1"/>
              <a:ext cx="2794000" cy="589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1111"/>
                </a:lnSpc>
                <a:def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Correlation and Diversification</a:t>
              </a:r>
            </a:p>
          </p:txBody>
        </p:sp>
      </p:grpSp>
      <p:grpSp>
        <p:nvGrpSpPr>
          <p:cNvPr id="228" name="TextBox 14"/>
          <p:cNvGrpSpPr/>
          <p:nvPr/>
        </p:nvGrpSpPr>
        <p:grpSpPr>
          <a:xfrm>
            <a:off x="6934200" y="3692076"/>
            <a:ext cx="2794000" cy="1696349"/>
            <a:chOff x="0" y="0"/>
            <a:chExt cx="2794000" cy="1696348"/>
          </a:xfrm>
        </p:grpSpPr>
        <p:sp>
          <p:nvSpPr>
            <p:cNvPr id="226" name="Rectangle"/>
            <p:cNvSpPr/>
            <p:nvPr/>
          </p:nvSpPr>
          <p:spPr>
            <a:xfrm>
              <a:off x="0" y="16323"/>
              <a:ext cx="2794000" cy="16637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27" name="By analyzing historical correlations between stocks, investors can strategically diversify their portfolios, minimizing risk while capitalizing on potential market movements influenced by shared economic factors."/>
            <p:cNvSpPr txBox="1"/>
            <p:nvPr/>
          </p:nvSpPr>
          <p:spPr>
            <a:xfrm>
              <a:off x="0" y="-1"/>
              <a:ext cx="2794000" cy="1696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By analyzing historical correlations between stocks, investors can strategically diversify their portfolios, minimizing risk while capitalizing on potential market movements influenced by shared economic factors.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0" t="1000" r="0" b="1000"/>
          <a:stretch>
            <a:fillRect/>
          </a:stretch>
        </p:blipFill>
        <p:spPr>
          <a:xfrm>
            <a:off x="241300" y="1244599"/>
            <a:ext cx="3124200" cy="436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1000" r="0" b="1000"/>
          <a:stretch>
            <a:fillRect/>
          </a:stretch>
        </p:blipFill>
        <p:spPr>
          <a:xfrm>
            <a:off x="3619500" y="1244599"/>
            <a:ext cx="3124200" cy="436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rcRect l="0" t="1000" r="0" b="1000"/>
          <a:stretch>
            <a:fillRect/>
          </a:stretch>
        </p:blipFill>
        <p:spPr>
          <a:xfrm>
            <a:off x="6985000" y="1244599"/>
            <a:ext cx="3124200" cy="4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AutoShape 8"/>
          <p:cNvSpPr/>
          <p:nvPr/>
        </p:nvSpPr>
        <p:spPr>
          <a:xfrm>
            <a:off x="234950" y="1447800"/>
            <a:ext cx="12700" cy="7112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7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1000" t="0" r="999" b="0"/>
          <a:stretch>
            <a:fillRect/>
          </a:stretch>
        </p:blipFill>
        <p:spPr>
          <a:xfrm>
            <a:off x="241300" y="1244600"/>
            <a:ext cx="3124201" cy="436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AutoShape 10"/>
          <p:cNvSpPr/>
          <p:nvPr/>
        </p:nvSpPr>
        <p:spPr>
          <a:xfrm>
            <a:off x="3613150" y="1447800"/>
            <a:ext cx="12700" cy="7112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9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rcRect l="1000" t="0" r="999" b="0"/>
          <a:stretch>
            <a:fillRect/>
          </a:stretch>
        </p:blipFill>
        <p:spPr>
          <a:xfrm>
            <a:off x="3619500" y="1244600"/>
            <a:ext cx="3124201" cy="436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rcRect l="1000" t="0" r="999" b="0"/>
          <a:stretch>
            <a:fillRect/>
          </a:stretch>
        </p:blipFill>
        <p:spPr>
          <a:xfrm>
            <a:off x="6985000" y="1244600"/>
            <a:ext cx="3124201" cy="4368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TextBox 13"/>
          <p:cNvGrpSpPr/>
          <p:nvPr/>
        </p:nvGrpSpPr>
        <p:grpSpPr>
          <a:xfrm>
            <a:off x="762000" y="1492250"/>
            <a:ext cx="2082800" cy="520701"/>
            <a:chOff x="0" y="0"/>
            <a:chExt cx="2082800" cy="520700"/>
          </a:xfrm>
        </p:grpSpPr>
        <p:sp>
          <p:nvSpPr>
            <p:cNvPr id="241" name="Rectangle"/>
            <p:cNvSpPr/>
            <p:nvPr/>
          </p:nvSpPr>
          <p:spPr>
            <a:xfrm>
              <a:off x="0" y="19050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764"/>
                </a:lnSpc>
                <a:defRPr sz="1100"/>
              </a:pPr>
            </a:p>
          </p:txBody>
        </p:sp>
        <p:sp>
          <p:nvSpPr>
            <p:cNvPr id="242" name="01"/>
            <p:cNvSpPr txBox="1"/>
            <p:nvPr/>
          </p:nvSpPr>
          <p:spPr>
            <a:xfrm>
              <a:off x="0" y="0"/>
              <a:ext cx="20828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764"/>
                </a:lnSpc>
                <a:def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01</a:t>
              </a:r>
            </a:p>
          </p:txBody>
        </p:sp>
      </p:grpSp>
      <p:grpSp>
        <p:nvGrpSpPr>
          <p:cNvPr id="246" name="TextBox 14"/>
          <p:cNvGrpSpPr/>
          <p:nvPr/>
        </p:nvGrpSpPr>
        <p:grpSpPr>
          <a:xfrm>
            <a:off x="114300" y="431800"/>
            <a:ext cx="9880600" cy="431800"/>
            <a:chOff x="0" y="0"/>
            <a:chExt cx="9880600" cy="431800"/>
          </a:xfrm>
        </p:grpSpPr>
        <p:sp>
          <p:nvSpPr>
            <p:cNvPr id="244" name="Rectangle"/>
            <p:cNvSpPr/>
            <p:nvPr/>
          </p:nvSpPr>
          <p:spPr>
            <a:xfrm>
              <a:off x="0" y="12700"/>
              <a:ext cx="9880600" cy="406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4285"/>
                </a:lnSpc>
                <a:defRPr sz="1100"/>
              </a:pPr>
            </a:p>
          </p:txBody>
        </p:sp>
        <p:sp>
          <p:nvSpPr>
            <p:cNvPr id="245" name="Exploratory Data Analysis Findings"/>
            <p:cNvSpPr txBox="1"/>
            <p:nvPr/>
          </p:nvSpPr>
          <p:spPr>
            <a:xfrm>
              <a:off x="0" y="0"/>
              <a:ext cx="9880600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4285"/>
                </a:lnSpc>
                <a:def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Exploratory Data Analysis Findings</a:t>
              </a:r>
            </a:p>
          </p:txBody>
        </p:sp>
      </p:grpSp>
      <p:grpSp>
        <p:nvGrpSpPr>
          <p:cNvPr id="249" name="TextBox 15"/>
          <p:cNvGrpSpPr/>
          <p:nvPr/>
        </p:nvGrpSpPr>
        <p:grpSpPr>
          <a:xfrm>
            <a:off x="762000" y="2143918"/>
            <a:ext cx="2082800" cy="512764"/>
            <a:chOff x="0" y="0"/>
            <a:chExt cx="2082800" cy="512762"/>
          </a:xfrm>
        </p:grpSpPr>
        <p:sp>
          <p:nvSpPr>
            <p:cNvPr id="247" name="Rectangle"/>
            <p:cNvSpPr/>
            <p:nvPr/>
          </p:nvSpPr>
          <p:spPr>
            <a:xfrm>
              <a:off x="0" y="15081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248" name="Descriptive Statistics Insights"/>
            <p:cNvSpPr txBox="1"/>
            <p:nvPr/>
          </p:nvSpPr>
          <p:spPr>
            <a:xfrm>
              <a:off x="0" y="0"/>
              <a:ext cx="20828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Descriptive Statistics Insights</a:t>
              </a:r>
            </a:p>
          </p:txBody>
        </p:sp>
      </p:grpSp>
      <p:grpSp>
        <p:nvGrpSpPr>
          <p:cNvPr id="252" name="TextBox 16"/>
          <p:cNvGrpSpPr/>
          <p:nvPr/>
        </p:nvGrpSpPr>
        <p:grpSpPr>
          <a:xfrm>
            <a:off x="762000" y="2946405"/>
            <a:ext cx="2082800" cy="1943090"/>
            <a:chOff x="0" y="0"/>
            <a:chExt cx="2082800" cy="1943089"/>
          </a:xfrm>
        </p:grpSpPr>
        <p:sp>
          <p:nvSpPr>
            <p:cNvPr id="250" name="Rectangle"/>
            <p:cNvSpPr/>
            <p:nvPr/>
          </p:nvSpPr>
          <p:spPr>
            <a:xfrm>
              <a:off x="0" y="139694"/>
              <a:ext cx="2082800" cy="16637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51" name="Key metrics reveal an upward trend in mean stock prices, indicating growth, while high standard deviation suggests significant volatility, impacting risk assessments."/>
            <p:cNvSpPr txBox="1"/>
            <p:nvPr/>
          </p:nvSpPr>
          <p:spPr>
            <a:xfrm>
              <a:off x="0" y="0"/>
              <a:ext cx="2082800" cy="194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Key metrics reveal an upward trend in mean stock prices, indicating growth, while high standard deviation suggests significant volatility, impacting risk assessments.</a:t>
              </a:r>
            </a:p>
          </p:txBody>
        </p:sp>
      </p:grpSp>
      <p:grpSp>
        <p:nvGrpSpPr>
          <p:cNvPr id="255" name="TextBox 17"/>
          <p:cNvGrpSpPr/>
          <p:nvPr/>
        </p:nvGrpSpPr>
        <p:grpSpPr>
          <a:xfrm>
            <a:off x="4140200" y="1517650"/>
            <a:ext cx="2082800" cy="520701"/>
            <a:chOff x="0" y="0"/>
            <a:chExt cx="2082800" cy="520700"/>
          </a:xfrm>
        </p:grpSpPr>
        <p:sp>
          <p:nvSpPr>
            <p:cNvPr id="253" name="Rectangle"/>
            <p:cNvSpPr/>
            <p:nvPr/>
          </p:nvSpPr>
          <p:spPr>
            <a:xfrm>
              <a:off x="0" y="19050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764"/>
                </a:lnSpc>
                <a:defRPr sz="1100"/>
              </a:pPr>
            </a:p>
          </p:txBody>
        </p:sp>
        <p:sp>
          <p:nvSpPr>
            <p:cNvPr id="254" name="02"/>
            <p:cNvSpPr txBox="1"/>
            <p:nvPr/>
          </p:nvSpPr>
          <p:spPr>
            <a:xfrm>
              <a:off x="0" y="0"/>
              <a:ext cx="20828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764"/>
                </a:lnSpc>
                <a:def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02</a:t>
              </a:r>
            </a:p>
          </p:txBody>
        </p:sp>
      </p:grpSp>
      <p:grpSp>
        <p:nvGrpSpPr>
          <p:cNvPr id="258" name="TextBox 18"/>
          <p:cNvGrpSpPr/>
          <p:nvPr/>
        </p:nvGrpSpPr>
        <p:grpSpPr>
          <a:xfrm>
            <a:off x="4140200" y="2169318"/>
            <a:ext cx="2082800" cy="512764"/>
            <a:chOff x="0" y="0"/>
            <a:chExt cx="2082800" cy="512762"/>
          </a:xfrm>
        </p:grpSpPr>
        <p:sp>
          <p:nvSpPr>
            <p:cNvPr id="256" name="Rectangle"/>
            <p:cNvSpPr/>
            <p:nvPr/>
          </p:nvSpPr>
          <p:spPr>
            <a:xfrm>
              <a:off x="0" y="15081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257" name="Trend Visualization Analysis"/>
            <p:cNvSpPr txBox="1"/>
            <p:nvPr/>
          </p:nvSpPr>
          <p:spPr>
            <a:xfrm>
              <a:off x="0" y="0"/>
              <a:ext cx="20828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Trend Visualization Analysis</a:t>
              </a:r>
            </a:p>
          </p:txBody>
        </p:sp>
      </p:grpSp>
      <p:grpSp>
        <p:nvGrpSpPr>
          <p:cNvPr id="261" name="TextBox 19"/>
          <p:cNvGrpSpPr/>
          <p:nvPr/>
        </p:nvGrpSpPr>
        <p:grpSpPr>
          <a:xfrm>
            <a:off x="4140200" y="2993575"/>
            <a:ext cx="2082800" cy="1696349"/>
            <a:chOff x="0" y="0"/>
            <a:chExt cx="2082800" cy="1696348"/>
          </a:xfrm>
        </p:grpSpPr>
        <p:sp>
          <p:nvSpPr>
            <p:cNvPr id="259" name="Rectangle"/>
            <p:cNvSpPr/>
            <p:nvPr/>
          </p:nvSpPr>
          <p:spPr>
            <a:xfrm>
              <a:off x="0" y="117923"/>
              <a:ext cx="2082800" cy="14605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60" name="Line charts illustrate stock price fluctuations over time, highlighting trends linked to market events and periods of volatility that require further investigation."/>
            <p:cNvSpPr txBox="1"/>
            <p:nvPr/>
          </p:nvSpPr>
          <p:spPr>
            <a:xfrm>
              <a:off x="0" y="-1"/>
              <a:ext cx="2082800" cy="1696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Line charts illustrate stock price fluctuations over time, highlighting trends linked to market events and periods of volatility that require further investigation.</a:t>
              </a:r>
            </a:p>
          </p:txBody>
        </p:sp>
      </p:grpSp>
      <p:grpSp>
        <p:nvGrpSpPr>
          <p:cNvPr id="264" name="TextBox 20"/>
          <p:cNvGrpSpPr/>
          <p:nvPr/>
        </p:nvGrpSpPr>
        <p:grpSpPr>
          <a:xfrm>
            <a:off x="7518400" y="1530350"/>
            <a:ext cx="2082800" cy="520701"/>
            <a:chOff x="0" y="0"/>
            <a:chExt cx="2082800" cy="520700"/>
          </a:xfrm>
        </p:grpSpPr>
        <p:sp>
          <p:nvSpPr>
            <p:cNvPr id="262" name="Rectangle"/>
            <p:cNvSpPr/>
            <p:nvPr/>
          </p:nvSpPr>
          <p:spPr>
            <a:xfrm>
              <a:off x="0" y="19050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1764"/>
                </a:lnSpc>
                <a:defRPr sz="1100"/>
              </a:pPr>
            </a:p>
          </p:txBody>
        </p:sp>
        <p:sp>
          <p:nvSpPr>
            <p:cNvPr id="263" name="03"/>
            <p:cNvSpPr txBox="1"/>
            <p:nvPr/>
          </p:nvSpPr>
          <p:spPr>
            <a:xfrm>
              <a:off x="0" y="0"/>
              <a:ext cx="20828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1764"/>
                </a:lnSpc>
                <a:def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03</a:t>
              </a:r>
            </a:p>
          </p:txBody>
        </p:sp>
      </p:grpSp>
      <p:grpSp>
        <p:nvGrpSpPr>
          <p:cNvPr id="267" name="TextBox 21"/>
          <p:cNvGrpSpPr/>
          <p:nvPr/>
        </p:nvGrpSpPr>
        <p:grpSpPr>
          <a:xfrm>
            <a:off x="7518400" y="2182018"/>
            <a:ext cx="2082800" cy="512764"/>
            <a:chOff x="0" y="0"/>
            <a:chExt cx="2082800" cy="512762"/>
          </a:xfrm>
        </p:grpSpPr>
        <p:sp>
          <p:nvSpPr>
            <p:cNvPr id="265" name="Rectangle"/>
            <p:cNvSpPr/>
            <p:nvPr/>
          </p:nvSpPr>
          <p:spPr>
            <a:xfrm>
              <a:off x="0" y="15081"/>
              <a:ext cx="2082800" cy="4826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2500"/>
                </a:lnSpc>
                <a:defRPr sz="1100"/>
              </a:pPr>
            </a:p>
          </p:txBody>
        </p:sp>
        <p:sp>
          <p:nvSpPr>
            <p:cNvPr id="266" name="Correlation and Anomalies"/>
            <p:cNvSpPr txBox="1"/>
            <p:nvPr/>
          </p:nvSpPr>
          <p:spPr>
            <a:xfrm>
              <a:off x="0" y="0"/>
              <a:ext cx="2082800" cy="512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2500"/>
                </a:lnSpc>
                <a:def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Correlation and Anomalies</a:t>
              </a:r>
            </a:p>
          </p:txBody>
        </p:sp>
      </p:grpSp>
      <p:grpSp>
        <p:nvGrpSpPr>
          <p:cNvPr id="270" name="TextBox 22"/>
          <p:cNvGrpSpPr/>
          <p:nvPr/>
        </p:nvGrpSpPr>
        <p:grpSpPr>
          <a:xfrm>
            <a:off x="7518400" y="2962734"/>
            <a:ext cx="2082800" cy="2189832"/>
            <a:chOff x="0" y="0"/>
            <a:chExt cx="2082800" cy="2189830"/>
          </a:xfrm>
        </p:grpSpPr>
        <p:sp>
          <p:nvSpPr>
            <p:cNvPr id="268" name="Rectangle"/>
            <p:cNvSpPr/>
            <p:nvPr/>
          </p:nvSpPr>
          <p:spPr>
            <a:xfrm>
              <a:off x="0" y="161465"/>
              <a:ext cx="2082800" cy="18669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4285"/>
                </a:lnSpc>
                <a:defRPr sz="1100"/>
              </a:pPr>
            </a:p>
          </p:txBody>
        </p:sp>
        <p:sp>
          <p:nvSpPr>
            <p:cNvPr id="269" name="Correlation analysis uncovers relationships between stocks and macroeconomic indicators, while anomaly detection identifies outliers that may influence predictive modeling strategies."/>
            <p:cNvSpPr txBox="1"/>
            <p:nvPr/>
          </p:nvSpPr>
          <p:spPr>
            <a:xfrm>
              <a:off x="0" y="-1"/>
              <a:ext cx="2082800" cy="2189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4285"/>
                </a:lnSpc>
                <a:def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solidFill>
                    <a:srgbClr val="C6C6C6"/>
                  </a:solidFill>
                  <a:latin typeface="苹方-简"/>
                  <a:ea typeface="苹方-简"/>
                  <a:cs typeface="苹方-简"/>
                  <a:sym typeface="苹方-简"/>
                </a:rPr>
                <a:t>Correlation analysis uncovers relationships between stocks and macroeconomic indicators, while anomaly detection identifies outliers that may influence predictive modeling strategies.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000" t="0" r="1000" b="0"/>
          <a:stretch>
            <a:fillRect/>
          </a:stretch>
        </p:blipFill>
        <p:spPr>
          <a:xfrm>
            <a:off x="7645400" y="4279900"/>
            <a:ext cx="1943101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000" r="0" b="2000"/>
          <a:stretch>
            <a:fillRect/>
          </a:stretch>
        </p:blipFill>
        <p:spPr>
          <a:xfrm>
            <a:off x="0" y="-1"/>
            <a:ext cx="10388600" cy="585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18000" t="0" r="18000" b="0"/>
          <a:stretch>
            <a:fillRect/>
          </a:stretch>
        </p:blipFill>
        <p:spPr>
          <a:xfrm rot="5400000">
            <a:off x="457200" y="1104900"/>
            <a:ext cx="4432300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18000" t="0" r="18000" b="0"/>
          <a:stretch>
            <a:fillRect/>
          </a:stretch>
        </p:blipFill>
        <p:spPr>
          <a:xfrm rot="16200000">
            <a:off x="5372100" y="1142999"/>
            <a:ext cx="4394200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rcRect l="0" t="13000" r="0" b="13000"/>
          <a:stretch>
            <a:fillRect/>
          </a:stretch>
        </p:blipFill>
        <p:spPr>
          <a:xfrm>
            <a:off x="1117600" y="2832100"/>
            <a:ext cx="341630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0" t="13000" r="0" b="13000"/>
          <a:stretch>
            <a:fillRect/>
          </a:stretch>
        </p:blipFill>
        <p:spPr>
          <a:xfrm>
            <a:off x="5778500" y="2857500"/>
            <a:ext cx="341630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rcRect l="0" t="34000" r="0" b="34000"/>
          <a:stretch>
            <a:fillRect/>
          </a:stretch>
        </p:blipFill>
        <p:spPr>
          <a:xfrm>
            <a:off x="647700" y="2146300"/>
            <a:ext cx="4013200" cy="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TextBox 10"/>
          <p:cNvGrpSpPr/>
          <p:nvPr/>
        </p:nvGrpSpPr>
        <p:grpSpPr>
          <a:xfrm>
            <a:off x="647700" y="635000"/>
            <a:ext cx="1397000" cy="1511300"/>
            <a:chOff x="0" y="0"/>
            <a:chExt cx="1397000" cy="1511300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13970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56250"/>
                </a:lnSpc>
                <a:defRPr sz="1100"/>
              </a:pPr>
            </a:p>
          </p:txBody>
        </p:sp>
        <p:sp>
          <p:nvSpPr>
            <p:cNvPr id="281" name="01"/>
            <p:cNvSpPr txBox="1"/>
            <p:nvPr/>
          </p:nvSpPr>
          <p:spPr>
            <a:xfrm>
              <a:off x="0" y="514349"/>
              <a:ext cx="13970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56250"/>
                </a:lnSpc>
                <a:def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01</a:t>
              </a:r>
            </a:p>
          </p:txBody>
        </p:sp>
      </p:grpSp>
      <p:grpSp>
        <p:nvGrpSpPr>
          <p:cNvPr id="285" name="TextBox 11"/>
          <p:cNvGrpSpPr/>
          <p:nvPr/>
        </p:nvGrpSpPr>
        <p:grpSpPr>
          <a:xfrm>
            <a:off x="647700" y="635000"/>
            <a:ext cx="1397000" cy="1511300"/>
            <a:chOff x="0" y="0"/>
            <a:chExt cx="1397000" cy="1511300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13970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35294"/>
                </a:lnSpc>
                <a:defRPr sz="1100"/>
              </a:pPr>
            </a:p>
          </p:txBody>
        </p:sp>
        <p:sp>
          <p:nvSpPr>
            <p:cNvPr id="284" name="."/>
            <p:cNvSpPr txBox="1"/>
            <p:nvPr/>
          </p:nvSpPr>
          <p:spPr>
            <a:xfrm>
              <a:off x="0" y="495299"/>
              <a:ext cx="13970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35294"/>
                </a:lnSpc>
                <a:def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.</a:t>
              </a:r>
            </a:p>
          </p:txBody>
        </p:sp>
      </p:grpSp>
      <p:grpSp>
        <p:nvGrpSpPr>
          <p:cNvPr id="288" name="TextBox 12"/>
          <p:cNvGrpSpPr/>
          <p:nvPr/>
        </p:nvGrpSpPr>
        <p:grpSpPr>
          <a:xfrm>
            <a:off x="5372100" y="635000"/>
            <a:ext cx="1371600" cy="1511300"/>
            <a:chOff x="0" y="0"/>
            <a:chExt cx="1371600" cy="1511300"/>
          </a:xfrm>
        </p:grpSpPr>
        <p:sp>
          <p:nvSpPr>
            <p:cNvPr id="286" name="Rectangle"/>
            <p:cNvSpPr/>
            <p:nvPr/>
          </p:nvSpPr>
          <p:spPr>
            <a:xfrm>
              <a:off x="0" y="0"/>
              <a:ext cx="13716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56250"/>
                </a:lnSpc>
                <a:defRPr sz="1100"/>
              </a:pPr>
            </a:p>
          </p:txBody>
        </p:sp>
        <p:sp>
          <p:nvSpPr>
            <p:cNvPr id="287" name="02"/>
            <p:cNvSpPr txBox="1"/>
            <p:nvPr/>
          </p:nvSpPr>
          <p:spPr>
            <a:xfrm>
              <a:off x="0" y="514349"/>
              <a:ext cx="13716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56250"/>
                </a:lnSpc>
                <a:def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2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02</a:t>
              </a:r>
            </a:p>
          </p:txBody>
        </p:sp>
      </p:grpSp>
      <p:grpSp>
        <p:nvGrpSpPr>
          <p:cNvPr id="291" name="TextBox 13"/>
          <p:cNvGrpSpPr/>
          <p:nvPr/>
        </p:nvGrpSpPr>
        <p:grpSpPr>
          <a:xfrm>
            <a:off x="5372100" y="635000"/>
            <a:ext cx="1371600" cy="1511300"/>
            <a:chOff x="0" y="0"/>
            <a:chExt cx="1371600" cy="1511300"/>
          </a:xfrm>
        </p:grpSpPr>
        <p:sp>
          <p:nvSpPr>
            <p:cNvPr id="289" name="Rectangle"/>
            <p:cNvSpPr/>
            <p:nvPr/>
          </p:nvSpPr>
          <p:spPr>
            <a:xfrm>
              <a:off x="0" y="0"/>
              <a:ext cx="1371600" cy="15113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335294"/>
                </a:lnSpc>
                <a:defRPr sz="1100"/>
              </a:pPr>
            </a:p>
          </p:txBody>
        </p:sp>
        <p:sp>
          <p:nvSpPr>
            <p:cNvPr id="290" name="."/>
            <p:cNvSpPr txBox="1"/>
            <p:nvPr/>
          </p:nvSpPr>
          <p:spPr>
            <a:xfrm>
              <a:off x="0" y="495299"/>
              <a:ext cx="13716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335294"/>
                </a:lnSpc>
                <a:def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3400">
                  <a:solidFill>
                    <a:srgbClr val="402B2B"/>
                  </a:solidFill>
                  <a:latin typeface="&quot;Sugo Display&quot;"/>
                  <a:ea typeface="&quot;Sugo Display&quot;"/>
                  <a:cs typeface="&quot;Sugo Display&quot;"/>
                  <a:sym typeface="&quot;Sugo Display&quot;"/>
                </a:rPr>
                <a:t>.</a:t>
              </a:r>
            </a:p>
          </p:txBody>
        </p:sp>
      </p:grpSp>
      <p:grpSp>
        <p:nvGrpSpPr>
          <p:cNvPr id="294" name="TextBox 14"/>
          <p:cNvGrpSpPr/>
          <p:nvPr/>
        </p:nvGrpSpPr>
        <p:grpSpPr>
          <a:xfrm>
            <a:off x="1117600" y="2637067"/>
            <a:ext cx="3048000" cy="2066466"/>
            <a:chOff x="0" y="0"/>
            <a:chExt cx="3048000" cy="2066465"/>
          </a:xfrm>
        </p:grpSpPr>
        <p:sp>
          <p:nvSpPr>
            <p:cNvPr id="292" name="Rectangle"/>
            <p:cNvSpPr/>
            <p:nvPr/>
          </p:nvSpPr>
          <p:spPr>
            <a:xfrm>
              <a:off x="0" y="271232"/>
              <a:ext cx="3048000" cy="15240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71428"/>
                </a:lnSpc>
                <a:defRPr sz="1100"/>
              </a:pPr>
            </a:p>
          </p:txBody>
        </p:sp>
        <p:sp>
          <p:nvSpPr>
            <p:cNvPr id="293" name="Recognizing cyclical patterns in stock prices, such as bull and bear markets, enhances predictive models by allowing adjustments based on prevailing market conditions and investor sentiment."/>
            <p:cNvSpPr txBox="1"/>
            <p:nvPr/>
          </p:nvSpPr>
          <p:spPr>
            <a:xfrm>
              <a:off x="0" y="0"/>
              <a:ext cx="30480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71428"/>
                </a:lnSpc>
                <a:def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rPr>
                <a:t>Recognizing cyclical patterns in stock prices, such as bull and bear markets, enhances predictive models by allowing adjustments based on prevailing market conditions and investor sentiment.</a:t>
              </a:r>
            </a:p>
          </p:txBody>
        </p:sp>
      </p:grpSp>
      <p:grpSp>
        <p:nvGrpSpPr>
          <p:cNvPr id="297" name="TextBox 15"/>
          <p:cNvGrpSpPr/>
          <p:nvPr/>
        </p:nvGrpSpPr>
        <p:grpSpPr>
          <a:xfrm>
            <a:off x="5727700" y="2789467"/>
            <a:ext cx="3124200" cy="2066466"/>
            <a:chOff x="0" y="0"/>
            <a:chExt cx="3124200" cy="2066465"/>
          </a:xfrm>
        </p:grpSpPr>
        <p:sp>
          <p:nvSpPr>
            <p:cNvPr id="295" name="Rectangle"/>
            <p:cNvSpPr/>
            <p:nvPr/>
          </p:nvSpPr>
          <p:spPr>
            <a:xfrm>
              <a:off x="0" y="118832"/>
              <a:ext cx="3124200" cy="18288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71428"/>
                </a:lnSpc>
                <a:defRPr sz="1100"/>
              </a:pPr>
            </a:p>
          </p:txBody>
        </p:sp>
        <p:sp>
          <p:nvSpPr>
            <p:cNvPr id="296" name="Analyzing correlations between stock prices and economic indicators like interest rates and inflation provides critical insights, enabling traders to anticipate market movements and refine their investment strategies."/>
            <p:cNvSpPr txBox="1"/>
            <p:nvPr/>
          </p:nvSpPr>
          <p:spPr>
            <a:xfrm>
              <a:off x="0" y="0"/>
              <a:ext cx="3124200" cy="2066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71428"/>
                </a:lnSpc>
                <a:def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defRPr>
              </a:lvl1pPr>
            </a:lstStyle>
            <a:p>
              <a:pPr>
                <a:defRPr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400">
                  <a:latin typeface="&quot;Atkinson Hyperlegible&quot;"/>
                  <a:ea typeface="&quot;Atkinson Hyperlegible&quot;"/>
                  <a:cs typeface="&quot;Atkinson Hyperlegible&quot;"/>
                  <a:sym typeface="&quot;Atkinson Hyperlegible&quot;"/>
                </a:rPr>
                <a:t>Analyzing correlations between stock prices and economic indicators like interest rates and inflation provides critical insights, enabling traders to anticipate market movements and refine their investment strategies.</a:t>
              </a:r>
            </a:p>
          </p:txBody>
        </p:sp>
      </p:grpSp>
      <p:grpSp>
        <p:nvGrpSpPr>
          <p:cNvPr id="300" name="TextBox 16"/>
          <p:cNvGrpSpPr/>
          <p:nvPr/>
        </p:nvGrpSpPr>
        <p:grpSpPr>
          <a:xfrm>
            <a:off x="1016000" y="2298700"/>
            <a:ext cx="3302000" cy="304800"/>
            <a:chOff x="0" y="0"/>
            <a:chExt cx="3302000" cy="304800"/>
          </a:xfrm>
        </p:grpSpPr>
        <p:sp>
          <p:nvSpPr>
            <p:cNvPr id="298" name="Rectangle"/>
            <p:cNvSpPr/>
            <p:nvPr/>
          </p:nvSpPr>
          <p:spPr>
            <a:xfrm>
              <a:off x="0" y="0"/>
              <a:ext cx="3302000" cy="3048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299" name="Identifying Market Cycles"/>
            <p:cNvSpPr txBox="1"/>
            <p:nvPr/>
          </p:nvSpPr>
          <p:spPr>
            <a:xfrm>
              <a:off x="0" y="31749"/>
              <a:ext cx="33020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Identifying Market Cycles</a:t>
              </a:r>
            </a:p>
          </p:txBody>
        </p:sp>
      </p:grpSp>
      <p:grpSp>
        <p:nvGrpSpPr>
          <p:cNvPr id="303" name="TextBox 17"/>
          <p:cNvGrpSpPr/>
          <p:nvPr/>
        </p:nvGrpSpPr>
        <p:grpSpPr>
          <a:xfrm>
            <a:off x="5727700" y="2247900"/>
            <a:ext cx="3416300" cy="546100"/>
            <a:chOff x="0" y="0"/>
            <a:chExt cx="3416300" cy="546100"/>
          </a:xfrm>
        </p:grpSpPr>
        <p:sp>
          <p:nvSpPr>
            <p:cNvPr id="301" name="Rectangle"/>
            <p:cNvSpPr/>
            <p:nvPr/>
          </p:nvSpPr>
          <p:spPr>
            <a:xfrm>
              <a:off x="0" y="0"/>
              <a:ext cx="3416300" cy="5461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8750"/>
                </a:lnSpc>
                <a:defRPr sz="1100"/>
              </a:pPr>
            </a:p>
          </p:txBody>
        </p:sp>
        <p:sp>
          <p:nvSpPr>
            <p:cNvPr id="302" name="Economic Indicator Relationships"/>
            <p:cNvSpPr txBox="1"/>
            <p:nvPr/>
          </p:nvSpPr>
          <p:spPr>
            <a:xfrm>
              <a:off x="0" y="152399"/>
              <a:ext cx="341630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18750"/>
                </a:lnSpc>
                <a:def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defRPr>
              </a:lvl1pPr>
            </a:lstStyle>
            <a:p>
              <a:pPr>
                <a:defRPr b="0" sz="1800"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1600">
                  <a:latin typeface="&quot;Noto Sans SC&quot;"/>
                  <a:ea typeface="&quot;Noto Sans SC&quot;"/>
                  <a:cs typeface="&quot;Noto Sans SC&quot;"/>
                  <a:sym typeface="&quot;Noto Sans SC&quot;"/>
                </a:rPr>
                <a:t>Economic Indicator Relationships</a:t>
              </a:r>
            </a:p>
          </p:txBody>
        </p:sp>
      </p:grpSp>
      <p:grpSp>
        <p:nvGrpSpPr>
          <p:cNvPr id="306" name="TextBox 18"/>
          <p:cNvGrpSpPr/>
          <p:nvPr/>
        </p:nvGrpSpPr>
        <p:grpSpPr>
          <a:xfrm>
            <a:off x="495300" y="266700"/>
            <a:ext cx="9372600" cy="431800"/>
            <a:chOff x="0" y="0"/>
            <a:chExt cx="9372600" cy="431800"/>
          </a:xfrm>
        </p:grpSpPr>
        <p:sp>
          <p:nvSpPr>
            <p:cNvPr id="304" name="Rectangle"/>
            <p:cNvSpPr/>
            <p:nvPr/>
          </p:nvSpPr>
          <p:spPr>
            <a:xfrm>
              <a:off x="0" y="12700"/>
              <a:ext cx="9372600" cy="406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4285"/>
                </a:lnSpc>
                <a:defRPr sz="1100"/>
              </a:pPr>
            </a:p>
          </p:txBody>
        </p:sp>
        <p:sp>
          <p:nvSpPr>
            <p:cNvPr id="305" name="Key Trends and Correlations"/>
            <p:cNvSpPr txBox="1"/>
            <p:nvPr/>
          </p:nvSpPr>
          <p:spPr>
            <a:xfrm>
              <a:off x="0" y="0"/>
              <a:ext cx="9372600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114285"/>
                </a:lnSpc>
                <a:def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defRPr>
              </a:lvl1pPr>
            </a:lstStyle>
            <a:p>
              <a:pPr>
                <a:defRPr b="0" sz="1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 sz="2800">
                  <a:solidFill>
                    <a:srgbClr val="FFFFFF"/>
                  </a:solidFill>
                  <a:latin typeface="苹方-简"/>
                  <a:ea typeface="苹方-简"/>
                  <a:cs typeface="苹方-简"/>
                  <a:sym typeface="苹方-简"/>
                </a:rPr>
                <a:t>Key Trends and Correlations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